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686" r:id="rId1"/>
  </p:sldMasterIdLst>
  <p:notesMasterIdLst>
    <p:notesMasterId r:id="rId47"/>
  </p:notes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8" r:id="rId19"/>
    <p:sldId id="279" r:id="rId20"/>
    <p:sldId id="280" r:id="rId21"/>
    <p:sldId id="281" r:id="rId22"/>
    <p:sldId id="282" r:id="rId23"/>
    <p:sldId id="291" r:id="rId24"/>
    <p:sldId id="284" r:id="rId25"/>
    <p:sldId id="285" r:id="rId26"/>
    <p:sldId id="292" r:id="rId27"/>
    <p:sldId id="286" r:id="rId28"/>
    <p:sldId id="287" r:id="rId29"/>
    <p:sldId id="288" r:id="rId30"/>
    <p:sldId id="289" r:id="rId31"/>
    <p:sldId id="290" r:id="rId32"/>
    <p:sldId id="293" r:id="rId33"/>
    <p:sldId id="294" r:id="rId34"/>
    <p:sldId id="295" r:id="rId35"/>
    <p:sldId id="275" r:id="rId36"/>
    <p:sldId id="276" r:id="rId37"/>
    <p:sldId id="277" r:id="rId38"/>
    <p:sldId id="297" r:id="rId39"/>
    <p:sldId id="298" r:id="rId40"/>
    <p:sldId id="299" r:id="rId41"/>
    <p:sldId id="300" r:id="rId42"/>
    <p:sldId id="301" r:id="rId43"/>
    <p:sldId id="302" r:id="rId44"/>
    <p:sldId id="303"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04" autoAdjust="0"/>
    <p:restoredTop sz="88512" autoAdjust="0"/>
  </p:normalViewPr>
  <p:slideViewPr>
    <p:cSldViewPr snapToGrid="0">
      <p:cViewPr varScale="1">
        <p:scale>
          <a:sx n="48" d="100"/>
          <a:sy n="48" d="100"/>
        </p:scale>
        <p:origin x="-108" y="-135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5288"/>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A6E51016-21D4-463C-91E9-50CCA79C0CD5}"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20FA73F-7123-429C-ACC0-1487F75FB114}" type="slidenum">
              <a:rPr lang="en-US" smtClean="0"/>
              <a:pPr/>
              <a:t>‹#›</a:t>
            </a:fld>
            <a:endParaRPr lang="en-US" dirty="0"/>
          </a:p>
        </p:txBody>
      </p:sp>
    </p:spTree>
    <p:extLst>
      <p:ext uri="{BB962C8B-B14F-4D97-AF65-F5344CB8AC3E}">
        <p14:creationId xmlns:p14="http://schemas.microsoft.com/office/powerpoint/2010/main" xmlns="" val="336869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This chapter considers business intelligence (BI) systems: information systems that can produce patterns, relationships, and other information from organizational structured and unstructured social data as well as from external, purchased data.</a:t>
            </a:r>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a:t>
            </a:fld>
            <a:endParaRPr lang="en-US" dirty="0"/>
          </a:p>
        </p:txBody>
      </p:sp>
    </p:spTree>
    <p:extLst>
      <p:ext uri="{BB962C8B-B14F-4D97-AF65-F5344CB8AC3E}">
        <p14:creationId xmlns:p14="http://schemas.microsoft.com/office/powerpoint/2010/main" xmlns="" val="3686721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Actually wouldn’t need all of the data columns in the Sales table.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They were surprised that the data was divided into different billing years, but because they planned to sum item sales over those years, that division wouldn’t affect their analysis.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10</a:t>
            </a:fld>
            <a:endParaRPr lang="en-US" dirty="0"/>
          </a:p>
        </p:txBody>
      </p:sp>
    </p:spTree>
    <p:extLst>
      <p:ext uri="{BB962C8B-B14F-4D97-AF65-F5344CB8AC3E}">
        <p14:creationId xmlns:p14="http://schemas.microsoft.com/office/powerpoint/2010/main" xmlns="" val="38854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First step was to combine the data in the two tables into a single table that contained both the sales and part data.</a:t>
            </a:r>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11</a:t>
            </a:fld>
            <a:endParaRPr lang="en-US" dirty="0"/>
          </a:p>
        </p:txBody>
      </p:sp>
    </p:spTree>
    <p:extLst>
      <p:ext uri="{BB962C8B-B14F-4D97-AF65-F5344CB8AC3E}">
        <p14:creationId xmlns:p14="http://schemas.microsoft.com/office/powerpoint/2010/main" xmlns="" val="158496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Data in Figure 9-6 has been filtered for their first criterion, to consider parts only from particular vendors.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Notice some missing and questionable values. Numerous rows have missing values of Contact and Title, and a few rows have value of zero for Units. </a:t>
            </a:r>
            <a:r>
              <a:rPr lang="en-US" baseline="0" dirty="0" smtClean="0">
                <a:latin typeface="Arial" panose="020B0604020202020204" pitchFamily="34" charset="0"/>
                <a:cs typeface="Arial" panose="020B0604020202020204" pitchFamily="34" charset="0"/>
              </a:rPr>
              <a:t> M</a:t>
            </a:r>
            <a:r>
              <a:rPr lang="en-US" dirty="0" smtClean="0">
                <a:latin typeface="Arial" panose="020B0604020202020204" pitchFamily="34" charset="0"/>
                <a:cs typeface="Arial" panose="020B0604020202020204" pitchFamily="34" charset="0"/>
              </a:rPr>
              <a:t>issing contact and title data isn’t a problem.</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12</a:t>
            </a:fld>
            <a:endParaRPr lang="en-US" dirty="0"/>
          </a:p>
        </p:txBody>
      </p:sp>
    </p:spTree>
    <p:extLst>
      <p:ext uri="{BB962C8B-B14F-4D97-AF65-F5344CB8AC3E}">
        <p14:creationId xmlns:p14="http://schemas.microsoft.com/office/powerpoint/2010/main" xmlns="" val="1049143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Sums the revenue, units, and average price for each customer.</a:t>
            </a:r>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13</a:t>
            </a:fld>
            <a:endParaRPr lang="en-US" dirty="0"/>
          </a:p>
        </p:txBody>
      </p:sp>
    </p:spTree>
    <p:extLst>
      <p:ext uri="{BB962C8B-B14F-4D97-AF65-F5344CB8AC3E}">
        <p14:creationId xmlns:p14="http://schemas.microsoft.com/office/powerpoint/2010/main" xmlns="" val="379381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14</a:t>
            </a:fld>
            <a:endParaRPr lang="en-US" dirty="0"/>
          </a:p>
        </p:txBody>
      </p:sp>
    </p:spTree>
    <p:extLst>
      <p:ext uri="{BB962C8B-B14F-4D97-AF65-F5344CB8AC3E}">
        <p14:creationId xmlns:p14="http://schemas.microsoft.com/office/powerpoint/2010/main" xmlns="" val="313676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Arial" panose="020B0604020202020204" pitchFamily="34" charset="0"/>
                <a:ea typeface="+mn-ea"/>
                <a:cs typeface="+mn-cs"/>
              </a:rPr>
              <a:t>Filtered by customers having more than $200,000 in total revenue.</a:t>
            </a:r>
            <a:endParaRPr lang="en-US" dirty="0" smtClean="0"/>
          </a:p>
        </p:txBody>
      </p:sp>
      <p:sp>
        <p:nvSpPr>
          <p:cNvPr id="4" name="Slide Number Placeholder 3"/>
          <p:cNvSpPr>
            <a:spLocks noGrp="1"/>
          </p:cNvSpPr>
          <p:nvPr>
            <p:ph type="sldNum" sz="quarter" idx="10"/>
          </p:nvPr>
        </p:nvSpPr>
        <p:spPr/>
        <p:txBody>
          <a:bodyPr/>
          <a:lstStyle/>
          <a:p>
            <a:fld id="{8B44E2FC-7099-4A39-B4AD-6DD788AB5136}" type="slidenum">
              <a:rPr lang="en-US" smtClean="0"/>
              <a:pPr/>
              <a:t>15</a:t>
            </a:fld>
            <a:endParaRPr lang="en-US" dirty="0"/>
          </a:p>
        </p:txBody>
      </p:sp>
    </p:spTree>
    <p:extLst>
      <p:ext uri="{BB962C8B-B14F-4D97-AF65-F5344CB8AC3E}">
        <p14:creationId xmlns:p14="http://schemas.microsoft.com/office/powerpoint/2010/main" xmlns="" val="2260581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Publish results is the last activity in the BI process.</a:t>
            </a:r>
          </a:p>
        </p:txBody>
      </p:sp>
      <p:sp>
        <p:nvSpPr>
          <p:cNvPr id="4" name="Slide Number Placeholder 3"/>
          <p:cNvSpPr>
            <a:spLocks noGrp="1"/>
          </p:cNvSpPr>
          <p:nvPr>
            <p:ph type="sldNum" sz="quarter" idx="10"/>
          </p:nvPr>
        </p:nvSpPr>
        <p:spPr/>
        <p:txBody>
          <a:bodyPr/>
          <a:lstStyle/>
          <a:p>
            <a:fld id="{8B44E2FC-7099-4A39-B4AD-6DD788AB5136}" type="slidenum">
              <a:rPr lang="en-US" smtClean="0"/>
              <a:pPr/>
              <a:t>16</a:t>
            </a:fld>
            <a:endParaRPr lang="en-US" dirty="0"/>
          </a:p>
        </p:txBody>
      </p:sp>
    </p:spTree>
    <p:extLst>
      <p:ext uri="{BB962C8B-B14F-4D97-AF65-F5344CB8AC3E}">
        <p14:creationId xmlns:p14="http://schemas.microsoft.com/office/powerpoint/2010/main" xmlns="" val="3651891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Judging just by the results, there seems to be little revenue potential in selling designs for these parts.</a:t>
            </a:r>
            <a:r>
              <a:rPr lang="en-US" sz="1200" b="0" i="0" u="none" strike="noStrike" kern="1200" baseline="0" dirty="0" smtClean="0">
                <a:solidFill>
                  <a:schemeClr val="tx1"/>
                </a:solidFill>
                <a:ea typeface="+mn-ea"/>
                <a:cs typeface="+mn-cs"/>
              </a:rPr>
              <a:t> </a:t>
            </a:r>
          </a:p>
          <a:p>
            <a:pPr marL="171450" indent="-171450">
              <a:buFont typeface="Arial" panose="020B0604020202020204" pitchFamily="34" charset="0"/>
              <a:buChar char="•"/>
            </a:pPr>
            <a:r>
              <a:rPr lang="en-US" dirty="0" smtClean="0"/>
              <a:t>It is possible they chose the wrong criteria.</a:t>
            </a:r>
          </a:p>
          <a:p>
            <a:pPr marL="171450" indent="-171450">
              <a:buFont typeface="Arial" panose="020B0604020202020204" pitchFamily="34" charset="0"/>
              <a:buChar char="•"/>
            </a:pPr>
            <a:r>
              <a:rPr lang="en-US" dirty="0" smtClean="0"/>
              <a:t>Might find themselves changing criteria until they obtain a result they want, which results in a very biased study.</a:t>
            </a:r>
          </a:p>
          <a:p>
            <a:pPr marL="0" indent="0">
              <a:buFontTx/>
              <a:buNone/>
            </a:pPr>
            <a:r>
              <a:rPr lang="en-US" sz="1200" b="0" i="0" u="none" strike="noStrike" kern="1200" baseline="0" dirty="0" smtClean="0">
                <a:solidFill>
                  <a:schemeClr val="tx1"/>
                </a:solidFill>
                <a:latin typeface="Arial" panose="020B0604020202020204" pitchFamily="34" charset="0"/>
                <a:ea typeface="+mn-ea"/>
                <a:cs typeface="+mn-cs"/>
              </a:rPr>
              <a:t>Importance of the human component of an IS. Business intelligence is only as intelligent as the people creating it!</a:t>
            </a:r>
            <a:endParaRPr lang="en-US" dirty="0"/>
          </a:p>
        </p:txBody>
      </p:sp>
      <p:sp>
        <p:nvSpPr>
          <p:cNvPr id="4" name="Slide Number Placeholder 3"/>
          <p:cNvSpPr>
            <a:spLocks noGrp="1"/>
          </p:cNvSpPr>
          <p:nvPr>
            <p:ph type="sldNum" sz="quarter" idx="10"/>
          </p:nvPr>
        </p:nvSpPr>
        <p:spPr/>
        <p:txBody>
          <a:bodyPr/>
          <a:lstStyle/>
          <a:p>
            <a:fld id="{CC36CA0B-6425-4CD6-9C0B-2B6643F53CFE}" type="slidenum">
              <a:rPr lang="en-US" smtClean="0"/>
              <a:pPr/>
              <a:t>17</a:t>
            </a:fld>
            <a:endParaRPr lang="en-US" dirty="0"/>
          </a:p>
        </p:txBody>
      </p:sp>
    </p:spTree>
    <p:extLst>
      <p:ext uri="{BB962C8B-B14F-4D97-AF65-F5344CB8AC3E}">
        <p14:creationId xmlns:p14="http://schemas.microsoft.com/office/powerpoint/2010/main" xmlns="" val="242727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For a small organization, the extraction may be as simple as an Access database. Larger organizations, however, typically create and staff a group of people who manage and run a </a:t>
            </a:r>
            <a:r>
              <a:rPr lang="en-US" sz="1200" b="1" i="0" u="none" strike="noStrike" kern="1200" baseline="0" dirty="0" smtClean="0">
                <a:solidFill>
                  <a:schemeClr val="tx1"/>
                </a:solidFill>
                <a:latin typeface="Arial" panose="020B0604020202020204" pitchFamily="34" charset="0"/>
                <a:ea typeface="+mn-ea"/>
                <a:cs typeface="+mn-cs"/>
              </a:rPr>
              <a:t>data</a:t>
            </a:r>
          </a:p>
          <a:p>
            <a:r>
              <a:rPr lang="en-US" sz="1200" b="1" i="0" u="none" strike="noStrike" kern="1200" baseline="0" dirty="0" smtClean="0">
                <a:solidFill>
                  <a:schemeClr val="tx1"/>
                </a:solidFill>
                <a:latin typeface="Arial" panose="020B0604020202020204" pitchFamily="34" charset="0"/>
                <a:ea typeface="+mn-ea"/>
                <a:cs typeface="+mn-cs"/>
              </a:rPr>
              <a:t>warehouse</a:t>
            </a:r>
            <a:r>
              <a:rPr lang="en-US" sz="1200" b="0" i="0" u="none" strike="noStrike" kern="1200" baseline="0" dirty="0" smtClean="0">
                <a:solidFill>
                  <a:schemeClr val="tx1"/>
                </a:solidFill>
                <a:latin typeface="Arial" panose="020B0604020202020204" pitchFamily="34" charset="0"/>
                <a:ea typeface="+mn-ea"/>
                <a:cs typeface="+mn-cs"/>
              </a:rPr>
              <a:t>, which is a facility for managing an organization’s BI data.</a:t>
            </a:r>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18</a:t>
            </a:fld>
            <a:endParaRPr lang="en-US" dirty="0"/>
          </a:p>
        </p:txBody>
      </p:sp>
    </p:spTree>
    <p:extLst>
      <p:ext uri="{BB962C8B-B14F-4D97-AF65-F5344CB8AC3E}">
        <p14:creationId xmlns:p14="http://schemas.microsoft.com/office/powerpoint/2010/main" xmlns="" val="1199085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a:t>
            </a:r>
            <a:r>
              <a:rPr lang="en-US" sz="1200" b="0" i="0" u="none" strike="noStrike" kern="1200" baseline="0" dirty="0" smtClean="0">
                <a:solidFill>
                  <a:schemeClr val="tx1"/>
                </a:solidFill>
                <a:latin typeface="Arial" panose="020B0604020202020204" pitchFamily="34" charset="0"/>
                <a:ea typeface="+mn-ea"/>
                <a:cs typeface="+mn-cs"/>
              </a:rPr>
              <a:t>figure shows the components of a data warehouse. Programs read operational and other data and extract, clean, and prepare that data for BI processing.</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An organization might use Oracle for its operational processing, but use SQL Server for its data warehouse. Other organizations use SQL Server for operational processing, but use DBMSs from statistical package vendors such as SAS or SPSS in the data warehouse.</a:t>
            </a:r>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19</a:t>
            </a:fld>
            <a:endParaRPr lang="en-US" dirty="0"/>
          </a:p>
        </p:txBody>
      </p:sp>
    </p:spTree>
    <p:extLst>
      <p:ext uri="{BB962C8B-B14F-4D97-AF65-F5344CB8AC3E}">
        <p14:creationId xmlns:p14="http://schemas.microsoft.com/office/powerpoint/2010/main" xmlns="" val="6050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0CE66978-A93B-4CF0-83E6-B5B2AF08A255}" type="slidenum">
              <a:rPr lang="en-US" smtClean="0"/>
              <a:pPr>
                <a:defRPr/>
              </a:pPr>
              <a:t>2</a:t>
            </a:fld>
            <a:endParaRPr lang="en-US" dirty="0" smtClean="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pPr eaLnBrk="1" hangingPunct="1"/>
            <a:r>
              <a:rPr lang="en-US" dirty="0" smtClean="0">
                <a:latin typeface="Arial" panose="020B0604020202020204" pitchFamily="34" charset="0"/>
                <a:cs typeface="Arial" panose="020B0604020202020204" pitchFamily="34" charset="0"/>
              </a:rPr>
              <a:t>GOALS: Use the PRIDE system to:</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Illustrate a practical application for business intelligence systems, specifically reporting.</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Show the use of animation for reporting on a mobile device.</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Provide a setting to teach standard reporting terminology.</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Illustrate advantages of storing data in the cloud</a:t>
            </a:r>
            <a:r>
              <a:rPr lang="en-US" sz="1200" kern="1200" dirty="0" smtClean="0">
                <a:solidFill>
                  <a:schemeClr val="tx1"/>
                </a:solidFill>
                <a:effectLst/>
                <a:ea typeface="+mn-ea"/>
                <a:cs typeface="+mn-cs"/>
              </a:rPr>
              <a:t>.</a:t>
            </a:r>
          </a:p>
          <a:p>
            <a:pPr eaLnBrk="1" hangingPunct="1"/>
            <a:endParaRPr lang="en-US" dirty="0" smtClean="0"/>
          </a:p>
        </p:txBody>
      </p:sp>
    </p:spTree>
    <p:extLst>
      <p:ext uri="{BB962C8B-B14F-4D97-AF65-F5344CB8AC3E}">
        <p14:creationId xmlns:p14="http://schemas.microsoft.com/office/powerpoint/2010/main" xmlns="" val="2989486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ea typeface="+mn-ea"/>
                <a:cs typeface="+mn-cs"/>
              </a:rPr>
              <a:t>Purchase of data about other organizations is not unusual or particularly concerning from a privacy standpoint.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ea typeface="+mn-ea"/>
                <a:cs typeface="+mn-cs"/>
              </a:rPr>
              <a:t>However, some companies choose to buy personal, consumer data (like marital status) from data vendors like Acxiom Corporation. </a:t>
            </a:r>
            <a:endParaRPr lang="en-US" sz="1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20</a:t>
            </a:fld>
            <a:endParaRPr lang="en-US" dirty="0"/>
          </a:p>
        </p:txBody>
      </p:sp>
    </p:spTree>
    <p:extLst>
      <p:ext uri="{BB962C8B-B14F-4D97-AF65-F5344CB8AC3E}">
        <p14:creationId xmlns:p14="http://schemas.microsoft.com/office/powerpoint/2010/main" xmlns="" val="3699489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Most operational and purchased data have problems that inhibit their usefulness for BI analysis.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Problematic data is termed dirty data. Examples are a value of B for customer gender and of 213 for customer age. Other examples are a value of 999–999–9999 for a U.S. phone number, a part color of “gren,” and an email address of WhyMe@GuessWhoIAM.org. The value of zero for Units in Figure 9-6 is dirty data.</a:t>
            </a:r>
            <a:endParaRPr lang="en-US" dirty="0" smtClean="0"/>
          </a:p>
        </p:txBody>
      </p:sp>
      <p:sp>
        <p:nvSpPr>
          <p:cNvPr id="4" name="Slide Number Placeholder 3"/>
          <p:cNvSpPr>
            <a:spLocks noGrp="1"/>
          </p:cNvSpPr>
          <p:nvPr>
            <p:ph type="sldNum" sz="quarter" idx="10"/>
          </p:nvPr>
        </p:nvSpPr>
        <p:spPr/>
        <p:txBody>
          <a:bodyPr/>
          <a:lstStyle/>
          <a:p>
            <a:fld id="{CC36CA0B-6425-4CD6-9C0B-2B6643F53CFE}" type="slidenum">
              <a:rPr lang="en-US" smtClean="0"/>
              <a:pPr/>
              <a:t>21</a:t>
            </a:fld>
            <a:endParaRPr lang="en-US" dirty="0"/>
          </a:p>
        </p:txBody>
      </p:sp>
    </p:spTree>
    <p:extLst>
      <p:ext uri="{BB962C8B-B14F-4D97-AF65-F5344CB8AC3E}">
        <p14:creationId xmlns:p14="http://schemas.microsoft.com/office/powerpoint/2010/main" xmlns="" val="2480087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data analysts who work with a data warehouse are experts at data management, data cleaning, data transformation, data relationships, and the like. However, they are not usually experts in a given business function.</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A </a:t>
            </a:r>
            <a:r>
              <a:rPr lang="en-US" dirty="0">
                <a:latin typeface="Arial" panose="020B0604020202020204" pitchFamily="34" charset="0"/>
                <a:cs typeface="Arial" panose="020B0604020202020204" pitchFamily="34" charset="0"/>
              </a:rPr>
              <a:t>data </a:t>
            </a:r>
            <a:r>
              <a:rPr lang="en-US" dirty="0" smtClean="0">
                <a:latin typeface="Arial" panose="020B0604020202020204" pitchFamily="34" charset="0"/>
                <a:cs typeface="Arial" panose="020B0604020202020204" pitchFamily="34" charset="0"/>
              </a:rPr>
              <a:t>mart is a subset of a </a:t>
            </a:r>
            <a:r>
              <a:rPr lang="en-US" dirty="0">
                <a:latin typeface="Arial" panose="020B0604020202020204" pitchFamily="34" charset="0"/>
                <a:cs typeface="Arial" panose="020B0604020202020204" pitchFamily="34" charset="0"/>
              </a:rPr>
              <a:t>data </a:t>
            </a:r>
            <a:r>
              <a:rPr lang="en-US" dirty="0" smtClean="0">
                <a:latin typeface="Arial" panose="020B0604020202020204" pitchFamily="34" charset="0"/>
                <a:cs typeface="Arial" panose="020B0604020202020204" pitchFamily="34" charset="0"/>
              </a:rPr>
              <a:t>warehouse. A date</a:t>
            </a:r>
            <a:r>
              <a:rPr lang="en-US" baseline="0" dirty="0" smtClean="0">
                <a:latin typeface="Arial" panose="020B0604020202020204" pitchFamily="34" charset="0"/>
                <a:cs typeface="Arial" panose="020B0604020202020204" pitchFamily="34" charset="0"/>
              </a:rPr>
              <a:t> mart a</a:t>
            </a:r>
            <a:r>
              <a:rPr lang="en-US" dirty="0" smtClean="0">
                <a:latin typeface="Arial" panose="020B0604020202020204" pitchFamily="34" charset="0"/>
                <a:cs typeface="Arial" panose="020B0604020202020204" pitchFamily="34" charset="0"/>
              </a:rPr>
              <a:t>ddresses </a:t>
            </a:r>
            <a:r>
              <a:rPr lang="en-US" dirty="0">
                <a:latin typeface="Arial" panose="020B0604020202020204" pitchFamily="34" charset="0"/>
                <a:cs typeface="Arial" panose="020B0604020202020204" pitchFamily="34" charset="0"/>
              </a:rPr>
              <a:t>a particular component or functional area of the business</a:t>
            </a:r>
            <a:r>
              <a:rPr lang="en-US" dirty="0" smtClean="0">
                <a:latin typeface="Arial" panose="020B0604020202020204" pitchFamily="34" charset="0"/>
                <a:cs typeface="Arial" panose="020B0604020202020204" pitchFamily="34" charset="0"/>
              </a:rPr>
              <a:t>.</a:t>
            </a:r>
          </a:p>
          <a:p>
            <a:pPr>
              <a:defRPr/>
            </a:pPr>
            <a:endParaRPr lang="en-US" dirty="0" smtClean="0">
              <a:latin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FB98C2B2-8516-47A8-A5D1-D779D81F2BAD}" type="slidenum">
              <a:rPr lang="en-US" smtClean="0"/>
              <a:pPr>
                <a:defRPr/>
              </a:pPr>
              <a:t>22</a:t>
            </a:fld>
            <a:endParaRPr lang="en-US" dirty="0"/>
          </a:p>
        </p:txBody>
      </p:sp>
    </p:spTree>
    <p:extLst>
      <p:ext uri="{BB962C8B-B14F-4D97-AF65-F5344CB8AC3E}">
        <p14:creationId xmlns:p14="http://schemas.microsoft.com/office/powerpoint/2010/main" xmlns="" val="3077546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In general, reporting analyses are used to create information about past performance, whereas  data mining is used primarily for classifying and predicting. There are exceptions, but these statements are reasonable rules of thumb.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goal of BigData analysis is to find patterns and relationships in the enormous amounts of data generated from sources like social media sites or Web server logs. As indicated, BigData data techniques can include reporting and data mining as well.</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23</a:t>
            </a:fld>
            <a:endParaRPr lang="en-US" dirty="0"/>
          </a:p>
        </p:txBody>
      </p:sp>
    </p:spTree>
    <p:extLst>
      <p:ext uri="{BB962C8B-B14F-4D97-AF65-F5344CB8AC3E}">
        <p14:creationId xmlns:p14="http://schemas.microsoft.com/office/powerpoint/2010/main" xmlns="" val="3341396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panose="020B0604020202020204" pitchFamily="34" charset="0"/>
                <a:ea typeface="+mn-ea"/>
                <a:cs typeface="+mn-cs"/>
              </a:rPr>
              <a:t>Reporting analysis </a:t>
            </a:r>
            <a:r>
              <a:rPr lang="en-US" sz="1200" b="0" i="0" u="none" strike="noStrike" kern="1200" baseline="0" dirty="0" smtClean="0">
                <a:solidFill>
                  <a:schemeClr val="tx1"/>
                </a:solidFill>
                <a:latin typeface="Arial" panose="020B0604020202020204" pitchFamily="34" charset="0"/>
                <a:ea typeface="+mn-ea"/>
                <a:cs typeface="+mn-cs"/>
              </a:rPr>
              <a:t>is the process of sorting, grouping, summing, filtering, and formatting</a:t>
            </a:r>
          </a:p>
          <a:p>
            <a:r>
              <a:rPr lang="en-US" sz="1200" b="0" i="0" u="none" strike="noStrike" kern="1200" baseline="0" dirty="0" smtClean="0">
                <a:solidFill>
                  <a:schemeClr val="tx1"/>
                </a:solidFill>
                <a:latin typeface="Arial" panose="020B0604020202020204" pitchFamily="34" charset="0"/>
                <a:ea typeface="+mn-ea"/>
                <a:cs typeface="+mn-cs"/>
              </a:rPr>
              <a:t>structured data. </a:t>
            </a:r>
            <a:r>
              <a:rPr lang="en-US" sz="1200" b="1" i="0" u="none" strike="noStrike" kern="1200" baseline="0" dirty="0" smtClean="0">
                <a:solidFill>
                  <a:schemeClr val="tx1"/>
                </a:solidFill>
                <a:latin typeface="Arial" panose="020B0604020202020204" pitchFamily="34" charset="0"/>
                <a:ea typeface="+mn-ea"/>
                <a:cs typeface="+mn-cs"/>
              </a:rPr>
              <a:t>Structured data </a:t>
            </a:r>
            <a:r>
              <a:rPr lang="en-US" sz="1200" b="0" i="0" u="none" strike="noStrike" kern="1200" baseline="0" dirty="0" smtClean="0">
                <a:solidFill>
                  <a:schemeClr val="tx1"/>
                </a:solidFill>
                <a:latin typeface="Arial" panose="020B0604020202020204" pitchFamily="34" charset="0"/>
                <a:ea typeface="+mn-ea"/>
                <a:cs typeface="+mn-cs"/>
              </a:rPr>
              <a:t>is data in the form of rows and columns. Most of the time</a:t>
            </a:r>
          </a:p>
          <a:p>
            <a:r>
              <a:rPr lang="en-US" sz="1200" b="0" i="0" u="none" strike="noStrike" kern="1200" baseline="0" dirty="0" smtClean="0">
                <a:solidFill>
                  <a:schemeClr val="tx1"/>
                </a:solidFill>
                <a:latin typeface="Arial" panose="020B0604020202020204" pitchFamily="34" charset="0"/>
                <a:ea typeface="+mn-ea"/>
                <a:cs typeface="+mn-cs"/>
              </a:rPr>
              <a:t>structured data means tables in a relational database, but it can refer to spreadsheet data as well.</a:t>
            </a:r>
          </a:p>
          <a:p>
            <a:r>
              <a:rPr lang="en-US" sz="1200" b="0" i="0" u="none" strike="noStrike" kern="1200" baseline="0" dirty="0" smtClean="0">
                <a:solidFill>
                  <a:schemeClr val="tx1"/>
                </a:solidFill>
                <a:latin typeface="Arial" panose="020B0604020202020204" pitchFamily="34" charset="0"/>
                <a:ea typeface="+mn-ea"/>
                <a:cs typeface="+mn-cs"/>
              </a:rPr>
              <a:t>The parts analysis you read in Q2 is an example of a reporting analysis. Another type of</a:t>
            </a:r>
          </a:p>
          <a:p>
            <a:r>
              <a:rPr lang="en-US" sz="1200" b="0" i="0" u="none" strike="noStrike" kern="1200" baseline="0" dirty="0" smtClean="0">
                <a:solidFill>
                  <a:schemeClr val="tx1"/>
                </a:solidFill>
                <a:latin typeface="Arial" panose="020B0604020202020204" pitchFamily="34" charset="0"/>
                <a:ea typeface="+mn-ea"/>
                <a:cs typeface="+mn-cs"/>
              </a:rPr>
              <a:t>report, </a:t>
            </a:r>
            <a:r>
              <a:rPr lang="en-US" sz="1200" b="1" i="0" u="none" strike="noStrike" kern="1200" baseline="0" dirty="0" smtClean="0">
                <a:solidFill>
                  <a:schemeClr val="tx1"/>
                </a:solidFill>
                <a:latin typeface="Arial" panose="020B0604020202020204" pitchFamily="34" charset="0"/>
                <a:ea typeface="+mn-ea"/>
                <a:cs typeface="+mn-cs"/>
              </a:rPr>
              <a:t>exception reports </a:t>
            </a:r>
            <a:r>
              <a:rPr lang="en-US" sz="1200" b="0" i="0" u="none" strike="noStrike" kern="1200" baseline="0" dirty="0" smtClean="0">
                <a:solidFill>
                  <a:schemeClr val="tx1"/>
                </a:solidFill>
                <a:latin typeface="Arial" panose="020B0604020202020204" pitchFamily="34" charset="0"/>
                <a:ea typeface="+mn-ea"/>
                <a:cs typeface="+mn-cs"/>
              </a:rPr>
              <a:t>are reports produced when something out of predefined bounds</a:t>
            </a:r>
          </a:p>
          <a:p>
            <a:r>
              <a:rPr lang="en-US" sz="1200" b="0" i="0" u="none" strike="noStrike" kern="1200" baseline="0" dirty="0" smtClean="0">
                <a:solidFill>
                  <a:schemeClr val="tx1"/>
                </a:solidFill>
                <a:latin typeface="Arial" panose="020B0604020202020204" pitchFamily="34" charset="0"/>
                <a:ea typeface="+mn-ea"/>
                <a:cs typeface="+mn-cs"/>
              </a:rPr>
              <a:t>occurs.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24</a:t>
            </a:fld>
            <a:endParaRPr lang="en-US" dirty="0"/>
          </a:p>
        </p:txBody>
      </p:sp>
    </p:spTree>
    <p:extLst>
      <p:ext uri="{BB962C8B-B14F-4D97-AF65-F5344CB8AC3E}">
        <p14:creationId xmlns:p14="http://schemas.microsoft.com/office/powerpoint/2010/main" xmlns="" val="2966931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marL="161925" indent="-161925">
              <a:spcBef>
                <a:spcPct val="0"/>
              </a:spcBef>
              <a:buFontTx/>
              <a:buChar char="•"/>
            </a:pP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53F8D6-8372-4814-A21F-9F484FBC5170}" type="slidenum">
              <a:rPr lang="en-US">
                <a:cs typeface="Arial" charset="0"/>
              </a:rPr>
              <a:pPr fontAlgn="base">
                <a:spcBef>
                  <a:spcPct val="0"/>
                </a:spcBef>
                <a:spcAft>
                  <a:spcPct val="0"/>
                </a:spcAft>
              </a:pPr>
              <a:t>25</a:t>
            </a:fld>
            <a:endParaRPr lang="en-US" dirty="0">
              <a:cs typeface="Arial" charset="0"/>
            </a:endParaRPr>
          </a:p>
        </p:txBody>
      </p:sp>
    </p:spTree>
    <p:extLst>
      <p:ext uri="{BB962C8B-B14F-4D97-AF65-F5344CB8AC3E}">
        <p14:creationId xmlns:p14="http://schemas.microsoft.com/office/powerpoint/2010/main" xmlns="" val="1181269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Cluster analysis: Statistical technique to identify groups of entities with similar characteristics; used to find groups of similar customers from customer order and demographic data</a:t>
            </a:r>
          </a:p>
        </p:txBody>
      </p:sp>
      <p:sp>
        <p:nvSpPr>
          <p:cNvPr id="4" name="Slide Number Placeholder 3"/>
          <p:cNvSpPr>
            <a:spLocks noGrp="1"/>
          </p:cNvSpPr>
          <p:nvPr>
            <p:ph type="sldNum" sz="quarter" idx="10"/>
          </p:nvPr>
        </p:nvSpPr>
        <p:spPr/>
        <p:txBody>
          <a:bodyPr/>
          <a:lstStyle/>
          <a:p>
            <a:fld id="{820FA73F-7123-429C-ACC0-1487F75FB114}" type="slidenum">
              <a:rPr lang="en-US" smtClean="0"/>
              <a:pPr/>
              <a:t>26</a:t>
            </a:fld>
            <a:endParaRPr lang="en-US" dirty="0"/>
          </a:p>
        </p:txBody>
      </p:sp>
    </p:spTree>
    <p:extLst>
      <p:ext uri="{BB962C8B-B14F-4D97-AF65-F5344CB8AC3E}">
        <p14:creationId xmlns:p14="http://schemas.microsoft.com/office/powerpoint/2010/main" xmlns="" val="802023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marL="161925" indent="-161925">
              <a:spcBef>
                <a:spcPct val="0"/>
              </a:spcBef>
              <a:buFontTx/>
              <a:buChar char="•"/>
            </a:pPr>
            <a:r>
              <a:rPr lang="en-US" dirty="0" smtClean="0"/>
              <a:t>Predict number of minutes of weekend cell phone use.</a:t>
            </a:r>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D9C816-FD7E-4C38-A2C5-A8522E2BC1F3}" type="slidenum">
              <a:rPr lang="en-US">
                <a:cs typeface="Arial" charset="0"/>
              </a:rPr>
              <a:pPr fontAlgn="base">
                <a:spcBef>
                  <a:spcPct val="0"/>
                </a:spcBef>
                <a:spcAft>
                  <a:spcPct val="0"/>
                </a:spcAft>
              </a:pPr>
              <a:t>27</a:t>
            </a:fld>
            <a:endParaRPr lang="en-US" dirty="0">
              <a:cs typeface="Arial" charset="0"/>
            </a:endParaRPr>
          </a:p>
        </p:txBody>
      </p:sp>
    </p:spTree>
    <p:extLst>
      <p:ext uri="{BB962C8B-B14F-4D97-AF65-F5344CB8AC3E}">
        <p14:creationId xmlns:p14="http://schemas.microsoft.com/office/powerpoint/2010/main" xmlns="" val="3275680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b="0" i="0" u="none" strike="noStrike" kern="1200" baseline="0" dirty="0" smtClean="0">
                <a:solidFill>
                  <a:schemeClr val="tx1"/>
                </a:solidFill>
                <a:latin typeface="Arial" panose="020B0604020202020204" pitchFamily="34" charset="0"/>
                <a:ea typeface="+mn-ea"/>
                <a:cs typeface="+mn-cs"/>
              </a:rPr>
              <a:t>BigData analysis can involve both reporting and data mining techniques. The chief difference is, however, that BigData has volume, velocity, and variation characteristics that far exceed those of traditional reporting and data mining.</a:t>
            </a:r>
            <a:endParaRPr lang="en-US" dirty="0" smtClean="0"/>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1F6D68-F573-417B-BC5A-1B3ACBCCBDFE}" type="slidenum">
              <a:rPr lang="en-US">
                <a:cs typeface="Arial" charset="0"/>
              </a:rPr>
              <a:pPr fontAlgn="base">
                <a:spcBef>
                  <a:spcPct val="0"/>
                </a:spcBef>
                <a:spcAft>
                  <a:spcPct val="0"/>
                </a:spcAft>
              </a:pPr>
              <a:t>28</a:t>
            </a:fld>
            <a:endParaRPr lang="en-US" dirty="0">
              <a:cs typeface="Arial" charset="0"/>
            </a:endParaRPr>
          </a:p>
        </p:txBody>
      </p:sp>
    </p:spTree>
    <p:extLst>
      <p:ext uri="{BB962C8B-B14F-4D97-AF65-F5344CB8AC3E}">
        <p14:creationId xmlns:p14="http://schemas.microsoft.com/office/powerpoint/2010/main" xmlns="" val="4252617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marL="161925" indent="-161925">
              <a:spcBef>
                <a:spcPct val="0"/>
              </a:spcBef>
              <a:buFontTx/>
              <a:buChar char="•"/>
            </a:pPr>
            <a:r>
              <a:rPr lang="en-US" dirty="0" smtClean="0"/>
              <a:t>Technique for harnessing power of thousands of computers working in parallel</a:t>
            </a:r>
          </a:p>
        </p:txBody>
      </p:sp>
      <p:sp>
        <p:nvSpPr>
          <p:cNvPr id="819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AECF1DC-76D5-409A-B092-137084EF5BE3}" type="slidenum">
              <a:rPr lang="en-US">
                <a:cs typeface="Arial" charset="0"/>
              </a:rPr>
              <a:pPr fontAlgn="base">
                <a:spcBef>
                  <a:spcPct val="0"/>
                </a:spcBef>
                <a:spcAft>
                  <a:spcPct val="0"/>
                </a:spcAft>
              </a:pPr>
              <a:t>29</a:t>
            </a:fld>
            <a:endParaRPr lang="en-US" dirty="0">
              <a:cs typeface="Arial" charset="0"/>
            </a:endParaRPr>
          </a:p>
        </p:txBody>
      </p:sp>
    </p:spTree>
    <p:extLst>
      <p:ext uri="{BB962C8B-B14F-4D97-AF65-F5344CB8AC3E}">
        <p14:creationId xmlns:p14="http://schemas.microsoft.com/office/powerpoint/2010/main" xmlns="" val="117935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This chapter considers BI systems to identify patterns, relationships, and other information in organizational structured and unstructured social data, as well as purchased external data. In addition to this data, another rich source of knowledge is employees themselves.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Vast amounts of collective knowledge exist in every organization’s employees. How can that knowledge be shared?</a:t>
            </a:r>
          </a:p>
          <a:p>
            <a:pPr marL="171450" indent="-171450">
              <a:buFont typeface="Arial" panose="020B0604020202020204" pitchFamily="34" charset="0"/>
              <a:buChar char="•"/>
            </a:pPr>
            <a:r>
              <a:rPr lang="en-US" sz="1200" kern="1200" dirty="0" smtClean="0">
                <a:solidFill>
                  <a:schemeClr val="tx1"/>
                </a:solidFill>
                <a:latin typeface="Arial" panose="020B0604020202020204" pitchFamily="34" charset="0"/>
                <a:ea typeface="+mn-ea"/>
                <a:cs typeface="+mn-cs"/>
              </a:rPr>
              <a:t>As you will learn, business intelligence is the key technology supporting such marketing technology.</a:t>
            </a:r>
            <a:endParaRPr lang="en-US" sz="1200" b="0" i="0" u="none" strike="noStrike" kern="1200" baseline="0" dirty="0" smtClean="0">
              <a:solidFill>
                <a:schemeClr val="tx1"/>
              </a:solidFill>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8B44E2FC-7099-4A39-B4AD-6DD788AB5136}" type="slidenum">
              <a:rPr lang="en-US" smtClean="0"/>
              <a:pPr/>
              <a:t>3</a:t>
            </a:fld>
            <a:endParaRPr lang="en-US" dirty="0"/>
          </a:p>
        </p:txBody>
      </p:sp>
    </p:spTree>
    <p:extLst>
      <p:ext uri="{BB962C8B-B14F-4D97-AF65-F5344CB8AC3E}">
        <p14:creationId xmlns:p14="http://schemas.microsoft.com/office/powerpoint/2010/main" xmlns="" val="2436217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marL="161925" indent="-161925">
              <a:spcBef>
                <a:spcPct val="0"/>
              </a:spcBef>
              <a:buFontTx/>
              <a:buChar char="•"/>
            </a:pPr>
            <a:r>
              <a:rPr lang="en-US" dirty="0" smtClean="0"/>
              <a:t>This trend line supports contention that “Web 2.0” is fading from use.</a:t>
            </a:r>
          </a:p>
        </p:txBody>
      </p:sp>
      <p:sp>
        <p:nvSpPr>
          <p:cNvPr id="839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CB8503-E00B-4215-A392-E7B22ED3EEEC}" type="slidenum">
              <a:rPr lang="en-US">
                <a:cs typeface="Arial" charset="0"/>
              </a:rPr>
              <a:pPr fontAlgn="base">
                <a:spcBef>
                  <a:spcPct val="0"/>
                </a:spcBef>
                <a:spcAft>
                  <a:spcPct val="0"/>
                </a:spcAft>
              </a:pPr>
              <a:t>30</a:t>
            </a:fld>
            <a:endParaRPr lang="en-US" dirty="0">
              <a:cs typeface="Arial" charset="0"/>
            </a:endParaRPr>
          </a:p>
        </p:txBody>
      </p:sp>
    </p:spTree>
    <p:extLst>
      <p:ext uri="{BB962C8B-B14F-4D97-AF65-F5344CB8AC3E}">
        <p14:creationId xmlns:p14="http://schemas.microsoft.com/office/powerpoint/2010/main" xmlns="" val="321378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Characteristics of BI Publishing Alternatives.</a:t>
            </a:r>
          </a:p>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Subscriptions</a:t>
            </a:r>
            <a:r>
              <a:rPr lang="en-US" sz="1200" b="0" i="0" u="none" strike="noStrike" kern="1200" baseline="0" dirty="0" smtClean="0">
                <a:solidFill>
                  <a:schemeClr val="tx1"/>
                </a:solidFill>
                <a:latin typeface="Arial" panose="020B0604020202020204" pitchFamily="34" charset="0"/>
                <a:ea typeface="+mn-ea"/>
                <a:cs typeface="+mn-cs"/>
              </a:rPr>
              <a:t> are user requests for particular BI results on a particular schedule or in response to particular events.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32</a:t>
            </a:fld>
            <a:endParaRPr lang="en-US" dirty="0"/>
          </a:p>
        </p:txBody>
      </p:sp>
    </p:spTree>
    <p:extLst>
      <p:ext uri="{BB962C8B-B14F-4D97-AF65-F5344CB8AC3E}">
        <p14:creationId xmlns:p14="http://schemas.microsoft.com/office/powerpoint/2010/main" xmlns="" val="526945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a:t>
            </a:r>
          </a:p>
          <a:p>
            <a:pPr marL="171450" indent="-171450">
              <a:buFont typeface="Arial" panose="020B0604020202020204" pitchFamily="34" charset="0"/>
              <a:buChar char="•"/>
            </a:pPr>
            <a:r>
              <a:rPr lang="en-US" dirty="0" smtClean="0"/>
              <a:t>Sensitize students to the use of data generated and processed about them.</a:t>
            </a:r>
          </a:p>
          <a:p>
            <a:pPr marL="171450" indent="-171450">
              <a:buFont typeface="Arial" panose="020B0604020202020204" pitchFamily="34" charset="0"/>
              <a:buChar char="•"/>
            </a:pPr>
            <a:r>
              <a:rPr lang="en-US" dirty="0" smtClean="0"/>
              <a:t>Illustrate some of the uses of frequent-buyer data.</a:t>
            </a:r>
          </a:p>
          <a:p>
            <a:endParaRPr lang="en-US" dirty="0"/>
          </a:p>
        </p:txBody>
      </p:sp>
      <p:sp>
        <p:nvSpPr>
          <p:cNvPr id="4" name="Slide Number Placeholder 3"/>
          <p:cNvSpPr>
            <a:spLocks noGrp="1"/>
          </p:cNvSpPr>
          <p:nvPr>
            <p:ph type="sldNum" sz="quarter" idx="10"/>
          </p:nvPr>
        </p:nvSpPr>
        <p:spPr/>
        <p:txBody>
          <a:bodyPr/>
          <a:lstStyle/>
          <a:p>
            <a:fld id="{CC36CA0B-6425-4CD6-9C0B-2B6643F53CFE}" type="slidenum">
              <a:rPr lang="en-US" smtClean="0"/>
              <a:pPr/>
              <a:t>35</a:t>
            </a:fld>
            <a:endParaRPr lang="en-US" dirty="0"/>
          </a:p>
        </p:txBody>
      </p:sp>
    </p:spTree>
    <p:extLst>
      <p:ext uri="{BB962C8B-B14F-4D97-AF65-F5344CB8AC3E}">
        <p14:creationId xmlns:p14="http://schemas.microsoft.com/office/powerpoint/2010/main" xmlns="" val="3697295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Help students understand the importance not just of what data is being gathered about them, but what analyses and conclusions are being made from that data, behind their back.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36</a:t>
            </a:fld>
            <a:endParaRPr lang="en-US" dirty="0"/>
          </a:p>
        </p:txBody>
      </p:sp>
    </p:spTree>
    <p:extLst>
      <p:ext uri="{BB962C8B-B14F-4D97-AF65-F5344CB8AC3E}">
        <p14:creationId xmlns:p14="http://schemas.microsoft.com/office/powerpoint/2010/main" xmlns="" val="2452126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Great questions</a:t>
            </a:r>
            <a:r>
              <a:rPr lang="en-US" baseline="0" dirty="0" smtClean="0">
                <a:latin typeface="Arial" panose="020B0604020202020204" pitchFamily="34" charset="0"/>
                <a:cs typeface="Arial" panose="020B0604020202020204" pitchFamily="34" charset="0"/>
              </a:rPr>
              <a:t> for class discussion or debate.</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37</a:t>
            </a:fld>
            <a:endParaRPr lang="en-US" dirty="0"/>
          </a:p>
        </p:txBody>
      </p:sp>
    </p:spTree>
    <p:extLst>
      <p:ext uri="{BB962C8B-B14F-4D97-AF65-F5344CB8AC3E}">
        <p14:creationId xmlns:p14="http://schemas.microsoft.com/office/powerpoint/2010/main" xmlns="" val="2683726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4F74532-3893-4F17-9F3B-E4C1859911CD}" type="slidenum">
              <a:rPr lang="en-US"/>
              <a:pPr>
                <a:defRPr/>
              </a:pPr>
              <a:t>38</a:t>
            </a:fld>
            <a:endParaRPr lang="en-US" dirty="0"/>
          </a:p>
        </p:txBody>
      </p:sp>
      <p:sp>
        <p:nvSpPr>
          <p:cNvPr id="75778"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ln/>
          <a:extLst/>
        </p:spPr>
        <p:txBody>
          <a:bodyPr/>
          <a:lstStyle/>
          <a:p>
            <a:r>
              <a:rPr lang="en-US" b="1" dirty="0" smtClean="0">
                <a:latin typeface="Arial" panose="020B0604020202020204" pitchFamily="34" charset="0"/>
              </a:rPr>
              <a:t>GOALS</a:t>
            </a:r>
          </a:p>
          <a:p>
            <a:pPr marL="171450" indent="-171450">
              <a:buFont typeface="Arial" panose="020B0604020202020204" pitchFamily="34" charset="0"/>
              <a:buChar char="•"/>
            </a:pPr>
            <a:r>
              <a:rPr lang="en-US" dirty="0" smtClean="0">
                <a:latin typeface="Arial" panose="020B0604020202020204" pitchFamily="34" charset="0"/>
              </a:rPr>
              <a:t>Discuss trade-off between information availability and security.</a:t>
            </a:r>
          </a:p>
          <a:p>
            <a:pPr marL="171450" indent="-171450">
              <a:buFont typeface="Arial" panose="020B0604020202020204" pitchFamily="34" charset="0"/>
              <a:buChar char="•"/>
            </a:pPr>
            <a:r>
              <a:rPr lang="en-US" dirty="0" smtClean="0">
                <a:latin typeface="Arial" panose="020B0604020202020204" pitchFamily="34" charset="0"/>
              </a:rPr>
              <a:t>Introduce, explain, and discuss ways to respond to </a:t>
            </a:r>
            <a:r>
              <a:rPr lang="en-US" i="1" dirty="0" smtClean="0">
                <a:latin typeface="Arial" panose="020B0604020202020204" pitchFamily="34" charset="0"/>
              </a:rPr>
              <a:t>semantic security</a:t>
            </a:r>
            <a:r>
              <a:rPr lang="en-US" dirty="0" smtClean="0">
                <a:latin typeface="Arial" panose="020B0604020202020204" pitchFamily="34" charset="0"/>
              </a:rPr>
              <a:t>.</a:t>
            </a:r>
          </a:p>
          <a:p>
            <a:pPr>
              <a:buFont typeface="Wingdings" pitchFamily="2" charset="2"/>
              <a:buChar char="Ø"/>
            </a:pPr>
            <a:r>
              <a:rPr lang="en-US" dirty="0" smtClean="0">
                <a:latin typeface="Arial" panose="020B0604020202020204" pitchFamily="34" charset="0"/>
              </a:rPr>
              <a:t>Megan is able to combine data in various reports to infer protected information about company employees.</a:t>
            </a:r>
          </a:p>
          <a:p>
            <a:pPr>
              <a:buFont typeface="Wingdings" pitchFamily="2" charset="2"/>
              <a:buChar char="Ø"/>
            </a:pPr>
            <a:r>
              <a:rPr lang="en-US" dirty="0" smtClean="0">
                <a:latin typeface="Arial" panose="020B0604020202020204" pitchFamily="34" charset="0"/>
              </a:rPr>
              <a:t>She was not supposed to see this information, but only used reports she was authorized to see.</a:t>
            </a:r>
          </a:p>
        </p:txBody>
      </p:sp>
    </p:spTree>
    <p:extLst>
      <p:ext uri="{BB962C8B-B14F-4D97-AF65-F5344CB8AC3E}">
        <p14:creationId xmlns:p14="http://schemas.microsoft.com/office/powerpoint/2010/main" xmlns="" val="65251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a:ln/>
        </p:spPr>
        <p:txBody>
          <a:bodyPr/>
          <a:lstStyle/>
          <a:p>
            <a:pPr defTabSz="965200"/>
            <a:endParaRPr lang="en-US" dirty="0" smtClean="0">
              <a:latin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7AC1999C-4023-4802-AABA-E420104D5FC3}" type="slidenum">
              <a:rPr lang="en-US" smtClean="0"/>
              <a:pPr>
                <a:defRPr/>
              </a:pPr>
              <a:t>40</a:t>
            </a:fld>
            <a:endParaRPr lang="en-US" dirty="0"/>
          </a:p>
        </p:txBody>
      </p:sp>
    </p:spTree>
    <p:extLst>
      <p:ext uri="{BB962C8B-B14F-4D97-AF65-F5344CB8AC3E}">
        <p14:creationId xmlns:p14="http://schemas.microsoft.com/office/powerpoint/2010/main" xmlns="" val="2237211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FireFox has an optional feature tracks and graphs all the cookies on your computer. </a:t>
            </a:r>
          </a:p>
        </p:txBody>
      </p:sp>
      <p:sp>
        <p:nvSpPr>
          <p:cNvPr id="4" name="Slide Number Placeholder 3"/>
          <p:cNvSpPr>
            <a:spLocks noGrp="1"/>
          </p:cNvSpPr>
          <p:nvPr>
            <p:ph type="sldNum" sz="quarter" idx="5"/>
          </p:nvPr>
        </p:nvSpPr>
        <p:spPr/>
        <p:txBody>
          <a:bodyPr/>
          <a:lstStyle/>
          <a:p>
            <a:pPr>
              <a:defRPr/>
            </a:pPr>
            <a:fld id="{58FAA944-1959-4872-B4CD-CD301788BB69}" type="slidenum">
              <a:rPr lang="en-US" smtClean="0"/>
              <a:pPr>
                <a:defRPr/>
              </a:pPr>
              <a:t>42</a:t>
            </a:fld>
            <a:endParaRPr lang="en-US" dirty="0"/>
          </a:p>
        </p:txBody>
      </p:sp>
    </p:spTree>
    <p:extLst>
      <p:ext uri="{BB962C8B-B14F-4D97-AF65-F5344CB8AC3E}">
        <p14:creationId xmlns:p14="http://schemas.microsoft.com/office/powerpoint/2010/main" xmlns="" val="3368954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43</a:t>
            </a:fld>
            <a:endParaRPr lang="en-US" dirty="0"/>
          </a:p>
        </p:txBody>
      </p:sp>
    </p:spTree>
    <p:extLst>
      <p:ext uri="{BB962C8B-B14F-4D97-AF65-F5344CB8AC3E}">
        <p14:creationId xmlns:p14="http://schemas.microsoft.com/office/powerpoint/2010/main" xmlns="" val="2516004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number of</a:t>
            </a:r>
            <a:r>
              <a:rPr lang="en-US" baseline="0" dirty="0" smtClean="0"/>
              <a:t> cookies.</a:t>
            </a:r>
            <a:r>
              <a:rPr lang="en-US" dirty="0" smtClean="0"/>
              <a:t> </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44</a:t>
            </a:fld>
            <a:endParaRPr lang="en-US" dirty="0"/>
          </a:p>
        </p:txBody>
      </p:sp>
    </p:spTree>
    <p:extLst>
      <p:ext uri="{BB962C8B-B14F-4D97-AF65-F5344CB8AC3E}">
        <p14:creationId xmlns:p14="http://schemas.microsoft.com/office/powerpoint/2010/main" xmlns="" val="2984511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BI systems are information systems that process operational and other data to identify patterns, relationships, and trends for use by business professionals and other knowledge workers. </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Five standard IS components are present</a:t>
            </a:r>
            <a:r>
              <a:rPr lang="en-US" baseline="0" dirty="0" smtClean="0">
                <a:latin typeface="Arial" panose="020B0604020202020204" pitchFamily="34" charset="0"/>
                <a:cs typeface="Arial" panose="020B0604020202020204" pitchFamily="34" charset="0"/>
              </a:rPr>
              <a:t> in</a:t>
            </a:r>
            <a:r>
              <a:rPr lang="en-US" dirty="0" smtClean="0">
                <a:latin typeface="Arial" panose="020B0604020202020204" pitchFamily="34" charset="0"/>
                <a:cs typeface="Arial" panose="020B0604020202020204" pitchFamily="34" charset="0"/>
              </a:rPr>
              <a:t> BI systems: hardware, software, data, procedures, and people</a:t>
            </a:r>
            <a:r>
              <a:rPr lang="en-US" dirty="0" smtClean="0"/>
              <a:t>.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boundaries of BI systems are blurry.</a:t>
            </a:r>
            <a:endParaRPr lang="en-US" dirty="0" smtClean="0"/>
          </a:p>
        </p:txBody>
      </p:sp>
      <p:sp>
        <p:nvSpPr>
          <p:cNvPr id="4" name="Slide Number Placeholder 3"/>
          <p:cNvSpPr>
            <a:spLocks noGrp="1"/>
          </p:cNvSpPr>
          <p:nvPr>
            <p:ph type="sldNum" sz="quarter" idx="10"/>
          </p:nvPr>
        </p:nvSpPr>
        <p:spPr/>
        <p:txBody>
          <a:bodyPr/>
          <a:lstStyle/>
          <a:p>
            <a:fld id="{CC36CA0B-6425-4CD6-9C0B-2B6643F53CFE}" type="slidenum">
              <a:rPr lang="en-US" smtClean="0"/>
              <a:pPr/>
              <a:t>4</a:t>
            </a:fld>
            <a:endParaRPr lang="en-US" dirty="0"/>
          </a:p>
        </p:txBody>
      </p:sp>
    </p:spTree>
    <p:extLst>
      <p:ext uri="{BB962C8B-B14F-4D97-AF65-F5344CB8AC3E}">
        <p14:creationId xmlns:p14="http://schemas.microsoft.com/office/powerpoint/2010/main" xmlns="" val="93097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Use BI for all four of the collaborative tasks described in Chapter 2.</a:t>
            </a:r>
          </a:p>
          <a:p>
            <a:pPr marL="171450" indent="-171450">
              <a:buFont typeface="Arial" panose="020B0604020202020204" pitchFamily="34" charset="0"/>
              <a:buChar char="•"/>
            </a:pPr>
            <a:r>
              <a:rPr lang="en-US" sz="1200" kern="1200" dirty="0" smtClean="0">
                <a:solidFill>
                  <a:schemeClr val="tx1"/>
                </a:solidFill>
                <a:latin typeface="Arial" panose="020B0604020202020204" pitchFamily="34" charset="0"/>
                <a:ea typeface="+mn-ea"/>
                <a:cs typeface="+mn-cs"/>
              </a:rPr>
              <a:t>Falcon Security could use BI to determine whether it could save costs by rerouting its drone flights.</a:t>
            </a:r>
            <a:endParaRPr lang="en-US" sz="1100"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820FA73F-7123-429C-ACC0-1487F75FB114}" type="slidenum">
              <a:rPr lang="en-US" smtClean="0"/>
              <a:pPr/>
              <a:t>5</a:t>
            </a:fld>
            <a:endParaRPr lang="en-US" dirty="0"/>
          </a:p>
        </p:txBody>
      </p:sp>
    </p:spTree>
    <p:extLst>
      <p:ext uri="{BB962C8B-B14F-4D97-AF65-F5344CB8AC3E}">
        <p14:creationId xmlns:p14="http://schemas.microsoft.com/office/powerpoint/2010/main" xmlns="" val="268330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Typical</a:t>
            </a:r>
            <a:r>
              <a:rPr lang="en-US" baseline="0" dirty="0" smtClean="0">
                <a:latin typeface="Arial" panose="020B0604020202020204" pitchFamily="34" charset="0"/>
                <a:cs typeface="Arial" panose="020B0604020202020204" pitchFamily="34" charset="0"/>
              </a:rPr>
              <a:t> uses involve classification or prediction.</a:t>
            </a:r>
          </a:p>
          <a:p>
            <a:pPr marL="171450" indent="-171450">
              <a:buFont typeface="Arial" panose="020B0604020202020204" pitchFamily="34" charset="0"/>
              <a:buChar char="•"/>
            </a:pPr>
            <a:r>
              <a:rPr lang="en-US" dirty="0" smtClean="0"/>
              <a:t>Excellent example of data mining and reporting in real time.</a:t>
            </a:r>
          </a:p>
        </p:txBody>
      </p:sp>
      <p:sp>
        <p:nvSpPr>
          <p:cNvPr id="4" name="Slide Number Placeholder 3"/>
          <p:cNvSpPr>
            <a:spLocks noGrp="1"/>
          </p:cNvSpPr>
          <p:nvPr>
            <p:ph type="sldNum" sz="quarter" idx="10"/>
          </p:nvPr>
        </p:nvSpPr>
        <p:spPr/>
        <p:txBody>
          <a:bodyPr/>
          <a:lstStyle/>
          <a:p>
            <a:fld id="{CC36CA0B-6425-4CD6-9C0B-2B6643F53CFE}" type="slidenum">
              <a:rPr lang="en-US" smtClean="0"/>
              <a:pPr/>
              <a:t>6</a:t>
            </a:fld>
            <a:endParaRPr lang="en-US" dirty="0"/>
          </a:p>
        </p:txBody>
      </p:sp>
    </p:spTree>
    <p:extLst>
      <p:ext uri="{BB962C8B-B14F-4D97-AF65-F5344CB8AC3E}">
        <p14:creationId xmlns:p14="http://schemas.microsoft.com/office/powerpoint/2010/main" xmlns="" val="103790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Push publishing </a:t>
            </a:r>
            <a:r>
              <a:rPr lang="en-US" sz="1200" b="0" i="0" u="none" strike="noStrike" kern="1200" baseline="0" dirty="0" smtClean="0">
                <a:solidFill>
                  <a:schemeClr val="tx1"/>
                </a:solidFill>
                <a:latin typeface="Arial" panose="020B0604020202020204" pitchFamily="34" charset="0"/>
                <a:ea typeface="+mn-ea"/>
                <a:cs typeface="+mn-cs"/>
              </a:rPr>
              <a:t>delivers business intelligence to users without any request from the users according to a schedule or as a result of an event or particular data condition. </a:t>
            </a:r>
          </a:p>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Pull publishing </a:t>
            </a:r>
            <a:r>
              <a:rPr lang="en-US" sz="1200" b="0" i="0" u="none" strike="noStrike" kern="1200" baseline="0" dirty="0" smtClean="0">
                <a:solidFill>
                  <a:schemeClr val="tx1"/>
                </a:solidFill>
                <a:latin typeface="Arial" panose="020B0604020202020204" pitchFamily="34" charset="0"/>
                <a:ea typeface="+mn-ea"/>
                <a:cs typeface="+mn-cs"/>
              </a:rPr>
              <a:t>requires the user to request BI results.</a:t>
            </a:r>
            <a:endParaRPr lang="en-US" dirty="0"/>
          </a:p>
        </p:txBody>
      </p:sp>
      <p:sp>
        <p:nvSpPr>
          <p:cNvPr id="4" name="Slide Number Placeholder 3"/>
          <p:cNvSpPr>
            <a:spLocks noGrp="1"/>
          </p:cNvSpPr>
          <p:nvPr>
            <p:ph type="sldNum" sz="quarter" idx="10"/>
          </p:nvPr>
        </p:nvSpPr>
        <p:spPr/>
        <p:txBody>
          <a:bodyPr/>
          <a:lstStyle/>
          <a:p>
            <a:fld id="{820FA73F-7123-429C-ACC0-1487F75FB114}" type="slidenum">
              <a:rPr lang="en-US" smtClean="0"/>
              <a:pPr/>
              <a:t>7</a:t>
            </a:fld>
            <a:endParaRPr lang="en-US" dirty="0"/>
          </a:p>
        </p:txBody>
      </p:sp>
    </p:spTree>
    <p:extLst>
      <p:ext uri="{BB962C8B-B14F-4D97-AF65-F5344CB8AC3E}">
        <p14:creationId xmlns:p14="http://schemas.microsoft.com/office/powerpoint/2010/main" xmlns="" val="364290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mn-cs"/>
              </a:rPr>
              <a:t>Obtained an extract of sales data from its IS department and stored it in Microsoft Access.</a:t>
            </a:r>
            <a:endParaRPr lang="en-US" dirty="0"/>
          </a:p>
        </p:txBody>
      </p:sp>
      <p:sp>
        <p:nvSpPr>
          <p:cNvPr id="4" name="Slide Number Placeholder 3"/>
          <p:cNvSpPr>
            <a:spLocks noGrp="1"/>
          </p:cNvSpPr>
          <p:nvPr>
            <p:ph type="sldNum" sz="quarter" idx="10"/>
          </p:nvPr>
        </p:nvSpPr>
        <p:spPr/>
        <p:txBody>
          <a:bodyPr/>
          <a:lstStyle/>
          <a:p>
            <a:fld id="{CC36CA0B-6425-4CD6-9C0B-2B6643F53CFE}" type="slidenum">
              <a:rPr lang="en-US" smtClean="0"/>
              <a:pPr/>
              <a:t>8</a:t>
            </a:fld>
            <a:endParaRPr lang="en-US" dirty="0"/>
          </a:p>
        </p:txBody>
      </p:sp>
    </p:spTree>
    <p:extLst>
      <p:ext uri="{BB962C8B-B14F-4D97-AF65-F5344CB8AC3E}">
        <p14:creationId xmlns:p14="http://schemas.microsoft.com/office/powerpoint/2010/main" xmlns="" val="118579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IS department extracted the</a:t>
            </a:r>
            <a:r>
              <a:rPr lang="en-US" sz="1200" kern="1200" baseline="0" dirty="0" smtClean="0">
                <a:solidFill>
                  <a:schemeClr val="tx1"/>
                </a:solidFill>
                <a:latin typeface="Arial" panose="020B0604020202020204" pitchFamily="34" charset="0"/>
                <a:ea typeface="+mn-ea"/>
                <a:cs typeface="+mn-cs"/>
              </a:rPr>
              <a:t> data from Sales and Part tables.</a:t>
            </a:r>
            <a:endParaRPr lang="en-US" sz="1200" kern="1200" dirty="0" smtClean="0">
              <a:solidFill>
                <a:schemeClr val="tx1"/>
              </a:solidFill>
              <a:latin typeface="Arial" panose="020B0604020202020204" pitchFamily="34" charset="0"/>
              <a:ea typeface="+mn-ea"/>
              <a:cs typeface="+mn-cs"/>
            </a:endParaRP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Actually wouldn’t need all of the data columns in the Sales table. </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Data was divided into different billing years, which wouldn’t affect analysis.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C36CA0B-6425-4CD6-9C0B-2B6643F53CFE}" type="slidenum">
              <a:rPr lang="en-US" smtClean="0"/>
              <a:pPr/>
              <a:t>9</a:t>
            </a:fld>
            <a:endParaRPr lang="en-US" dirty="0"/>
          </a:p>
        </p:txBody>
      </p:sp>
    </p:spTree>
    <p:extLst>
      <p:ext uri="{BB962C8B-B14F-4D97-AF65-F5344CB8AC3E}">
        <p14:creationId xmlns:p14="http://schemas.microsoft.com/office/powerpoint/2010/main" xmlns="" val="86519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xmlns="" val="20042540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smtClean="0"/>
              <a:t>Copyright © 2017 Pearson Education, Inc.</a:t>
            </a:r>
            <a:endParaRPr lang="en-US" dirty="0" smtClean="0"/>
          </a:p>
        </p:txBody>
      </p:sp>
      <p:sp>
        <p:nvSpPr>
          <p:cNvPr id="5" name="Text Placeholder 2"/>
          <p:cNvSpPr>
            <a:spLocks noGrp="1"/>
          </p:cNvSpPr>
          <p:nvPr>
            <p:ph idx="1"/>
          </p:nvPr>
        </p:nvSpPr>
        <p:spPr bwMode="auto">
          <a:xfrm>
            <a:off x="772583" y="1559615"/>
            <a:ext cx="10515600" cy="4032801"/>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9-</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8003965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smtClean="0"/>
              <a:t>Copyright © 2017 Pearson Education, Inc.</a:t>
            </a:r>
            <a:endParaRPr lang="en-US" dirty="0" smtClean="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9-</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5083194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smtClean="0"/>
              <a:t>Copyright © 2017 Pearson Education, Inc.</a:t>
            </a:r>
            <a:endParaRPr lang="en-US" dirty="0" smtClean="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9-</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34380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smtClean="0"/>
              <a:t>Copyright © 2017 Pearson Education, Inc.</a:t>
            </a:r>
            <a:endParaRPr lang="en-US" dirty="0" smtClean="0"/>
          </a:p>
        </p:txBody>
      </p:sp>
      <p:sp>
        <p:nvSpPr>
          <p:cNvPr id="11" name="TextBox 10"/>
          <p:cNvSpPr txBox="1"/>
          <p:nvPr/>
        </p:nvSpPr>
        <p:spPr>
          <a:xfrm>
            <a:off x="10221845" y="6245423"/>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9-</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3334141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smtClean="0"/>
              <a:t>Copyright © 2017 Pearson Education, Inc.</a:t>
            </a:r>
            <a:endParaRPr lang="en-US" dirty="0" smtClean="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7494928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91709"/>
            <a:ext cx="10515600" cy="3965303"/>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smtClean="0"/>
              <a:t>Copyright © 2017 Pearson Education, Inc.</a:t>
            </a:r>
            <a:endParaRPr lang="en-US" dirty="0" smtClean="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177318151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ww.open-bigdata.com/pig-hadoop-query-languag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google.com/doubleclick/"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mozilla.org/en-US/lightbeam/"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Business </a:t>
            </a:r>
            <a:r>
              <a:rPr lang="en-US" dirty="0" smtClean="0"/>
              <a:t>Intelligence Systems</a:t>
            </a:r>
            <a:endParaRPr lang="en-US" dirty="0"/>
          </a:p>
        </p:txBody>
      </p:sp>
      <p:sp>
        <p:nvSpPr>
          <p:cNvPr id="4" name="Title 3"/>
          <p:cNvSpPr>
            <a:spLocks noGrp="1"/>
          </p:cNvSpPr>
          <p:nvPr>
            <p:ph type="title"/>
          </p:nvPr>
        </p:nvSpPr>
        <p:spPr/>
        <p:txBody>
          <a:bodyPr/>
          <a:lstStyle/>
          <a:p>
            <a:r>
              <a:rPr lang="en-US" dirty="0" smtClean="0"/>
              <a:t>Chapter 9</a:t>
            </a:r>
            <a:endParaRPr lang="en-US" dirty="0"/>
          </a:p>
        </p:txBody>
      </p:sp>
    </p:spTree>
    <p:extLst>
      <p:ext uri="{BB962C8B-B14F-4D97-AF65-F5344CB8AC3E}">
        <p14:creationId xmlns:p14="http://schemas.microsoft.com/office/powerpoint/2010/main" xmlns="" val="637338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Extracted Data</a:t>
            </a:r>
            <a:r>
              <a:rPr lang="en-US" dirty="0" smtClean="0"/>
              <a:t>: Part Table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5" name="Group 4"/>
          <p:cNvGrpSpPr>
            <a:grpSpLocks noChangeAspect="1"/>
          </p:cNvGrpSpPr>
          <p:nvPr/>
        </p:nvGrpSpPr>
        <p:grpSpPr bwMode="auto">
          <a:xfrm>
            <a:off x="1967850" y="1664667"/>
            <a:ext cx="8232775" cy="3883725"/>
            <a:chOff x="1247" y="1156"/>
            <a:chExt cx="5186" cy="2241"/>
          </a:xfrm>
        </p:grpSpPr>
        <p:sp>
          <p:nvSpPr>
            <p:cNvPr id="7" name="AutoShape 3"/>
            <p:cNvSpPr>
              <a:spLocks noChangeAspect="1" noChangeArrowheads="1" noTextEdit="1"/>
            </p:cNvSpPr>
            <p:nvPr/>
          </p:nvSpPr>
          <p:spPr bwMode="auto">
            <a:xfrm>
              <a:off x="1247" y="1156"/>
              <a:ext cx="5186" cy="2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47" y="1156"/>
              <a:ext cx="5194" cy="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2605957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a:t>
            </a:r>
            <a:r>
              <a:rPr lang="en-US" i="1" dirty="0"/>
              <a:t>Order Extract </a:t>
            </a:r>
            <a:r>
              <a:rPr lang="en-US" dirty="0" smtClean="0"/>
              <a:t>and Filtered </a:t>
            </a:r>
            <a:r>
              <a:rPr lang="en-US" i="1" dirty="0"/>
              <a:t>Parts </a:t>
            </a:r>
            <a:r>
              <a:rPr lang="en-US" dirty="0"/>
              <a:t>Tables</a:t>
            </a:r>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1283638" y="1556027"/>
            <a:ext cx="9601200" cy="4023360"/>
          </a:xfrm>
          <a:prstGeom prst="rect">
            <a:avLst/>
          </a:prstGeom>
        </p:spPr>
      </p:pic>
    </p:spTree>
    <p:extLst>
      <p:ext uri="{BB962C8B-B14F-4D97-AF65-F5344CB8AC3E}">
        <p14:creationId xmlns:p14="http://schemas.microsoft.com/office/powerpoint/2010/main" xmlns="" val="667487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Orders and </a:t>
            </a:r>
            <a:r>
              <a:rPr lang="en-US" dirty="0" smtClean="0"/>
              <a:t>Parts View </a:t>
            </a:r>
            <a:r>
              <a:rPr lang="en-US" dirty="0"/>
              <a:t>Data</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5" name="Group 4"/>
          <p:cNvGrpSpPr>
            <a:grpSpLocks noChangeAspect="1"/>
          </p:cNvGrpSpPr>
          <p:nvPr/>
        </p:nvGrpSpPr>
        <p:grpSpPr bwMode="auto">
          <a:xfrm>
            <a:off x="1012825" y="1592263"/>
            <a:ext cx="10058400" cy="3949700"/>
            <a:chOff x="638" y="1003"/>
            <a:chExt cx="6336" cy="2488"/>
          </a:xfrm>
        </p:grpSpPr>
        <p:sp>
          <p:nvSpPr>
            <p:cNvPr id="7" name="AutoShape 3"/>
            <p:cNvSpPr>
              <a:spLocks noChangeAspect="1" noChangeArrowheads="1" noTextEdit="1"/>
            </p:cNvSpPr>
            <p:nvPr/>
          </p:nvSpPr>
          <p:spPr bwMode="auto">
            <a:xfrm>
              <a:off x="638" y="1003"/>
              <a:ext cx="6336" cy="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 y="1003"/>
              <a:ext cx="6341" cy="2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2209295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t>
            </a:r>
            <a:r>
              <a:rPr lang="en-US" dirty="0" smtClean="0"/>
              <a:t>Customer Summary Query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1530441" y="1588592"/>
            <a:ext cx="9144000" cy="4023360"/>
            <a:chOff x="1311" y="448"/>
            <a:chExt cx="5058" cy="3424"/>
          </a:xfrm>
        </p:grpSpPr>
        <p:sp>
          <p:nvSpPr>
            <p:cNvPr id="7" name="AutoShape 3"/>
            <p:cNvSpPr>
              <a:spLocks noChangeAspect="1" noChangeArrowheads="1" noTextEdit="1"/>
            </p:cNvSpPr>
            <p:nvPr/>
          </p:nvSpPr>
          <p:spPr bwMode="auto">
            <a:xfrm>
              <a:off x="1311" y="448"/>
              <a:ext cx="5058" cy="3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11" y="448"/>
              <a:ext cx="5066" cy="3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01339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Summary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7" name="Picture 6"/>
          <p:cNvPicPr preferRelativeResize="0">
            <a:picLocks/>
          </p:cNvPicPr>
          <p:nvPr/>
        </p:nvPicPr>
        <p:blipFill>
          <a:blip r:embed="rId3" cstate="print">
            <a:extLst>
              <a:ext uri="{BEBA8EAE-BF5A-486C-A8C5-ECC9F3942E4B}">
                <a14:imgProps xmlns:a14="http://schemas.microsoft.com/office/drawing/2010/main" xmlns="">
                  <a14:imgLayer r:embed="rId4">
                    <a14:imgEffect>
                      <a14:sharpenSoften amount="25000"/>
                    </a14:imgEffect>
                    <a14:imgEffect>
                      <a14:brightnessContrast contrast="-20000"/>
                    </a14:imgEffect>
                  </a14:imgLayer>
                </a14:imgProps>
              </a:ext>
            </a:extLst>
          </a:blip>
          <a:stretch>
            <a:fillRect/>
          </a:stretch>
        </p:blipFill>
        <p:spPr>
          <a:xfrm>
            <a:off x="1767469" y="1551358"/>
            <a:ext cx="8686800" cy="3932261"/>
          </a:xfrm>
          <a:prstGeom prst="rect">
            <a:avLst/>
          </a:prstGeom>
        </p:spPr>
      </p:pic>
    </p:spTree>
    <p:extLst>
      <p:ext uri="{BB962C8B-B14F-4D97-AF65-F5344CB8AC3E}">
        <p14:creationId xmlns:p14="http://schemas.microsoft.com/office/powerpoint/2010/main" xmlns="" val="1593156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Parts Query </a:t>
            </a:r>
            <a:r>
              <a:rPr lang="en-US" dirty="0" smtClean="0"/>
              <a:t>Design</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9" name="Picture 8"/>
          <p:cNvPicPr preferRelativeResize="0">
            <a:picLocks/>
          </p:cNvPicPr>
          <p:nvPr/>
        </p:nvPicPr>
        <p:blipFill>
          <a:blip r:embed="rId3" cstate="print"/>
          <a:stretch>
            <a:fillRect/>
          </a:stretch>
        </p:blipFill>
        <p:spPr>
          <a:xfrm>
            <a:off x="1605087" y="1546560"/>
            <a:ext cx="8958301" cy="4023360"/>
          </a:xfrm>
          <a:prstGeom prst="rect">
            <a:avLst/>
          </a:prstGeom>
        </p:spPr>
      </p:pic>
    </p:spTree>
    <p:extLst>
      <p:ext uri="{BB962C8B-B14F-4D97-AF65-F5344CB8AC3E}">
        <p14:creationId xmlns:p14="http://schemas.microsoft.com/office/powerpoint/2010/main" xmlns="" val="7805009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Results: Qualifying </a:t>
            </a:r>
            <a:r>
              <a:rPr lang="en-US" dirty="0"/>
              <a:t>Parts </a:t>
            </a:r>
            <a:r>
              <a:rPr lang="en-US" dirty="0" smtClean="0"/>
              <a:t>Query Results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7" name="Picture 6"/>
          <p:cNvPicPr preferRelativeResize="0">
            <a:picLocks/>
          </p:cNvPicPr>
          <p:nvPr/>
        </p:nvPicPr>
        <p:blipFill>
          <a:blip r:embed="rId3" cstate="print">
            <a:extLst>
              <a:ext uri="{BEBA8EAE-BF5A-486C-A8C5-ECC9F3942E4B}">
                <a14:imgProps xmlns:a14="http://schemas.microsoft.com/office/drawing/2010/main" xmlns="">
                  <a14:imgLayer r:embed="rId4">
                    <a14:imgEffect>
                      <a14:sharpenSoften amount="25000"/>
                    </a14:imgEffect>
                    <a14:imgEffect>
                      <a14:brightnessContrast contrast="-20000"/>
                    </a14:imgEffect>
                  </a14:imgLayer>
                </a14:imgProps>
              </a:ext>
            </a:extLst>
          </a:blip>
          <a:stretch>
            <a:fillRect/>
          </a:stretch>
        </p:blipFill>
        <p:spPr>
          <a:xfrm>
            <a:off x="1779659" y="1613554"/>
            <a:ext cx="8686800" cy="3872846"/>
          </a:xfrm>
          <a:prstGeom prst="rect">
            <a:avLst/>
          </a:prstGeom>
        </p:spPr>
      </p:pic>
    </p:spTree>
    <p:extLst>
      <p:ext uri="{BB962C8B-B14F-4D97-AF65-F5344CB8AC3E}">
        <p14:creationId xmlns:p14="http://schemas.microsoft.com/office/powerpoint/2010/main" xmlns="" val="328624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434" y="373380"/>
            <a:ext cx="10027920" cy="1005841"/>
          </a:xfrm>
        </p:spPr>
        <p:txBody>
          <a:bodyPr/>
          <a:lstStyle/>
          <a:p>
            <a:r>
              <a:rPr lang="en-US" dirty="0"/>
              <a:t>Publish </a:t>
            </a:r>
            <a:r>
              <a:rPr lang="en-US" dirty="0" smtClean="0"/>
              <a:t>Results: Sales </a:t>
            </a:r>
            <a:r>
              <a:rPr lang="en-US" dirty="0"/>
              <a:t>History for Selected Parts </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pic>
        <p:nvPicPr>
          <p:cNvPr id="8" name="Picture 7"/>
          <p:cNvPicPr>
            <a:picLocks noChangeAspect="1"/>
          </p:cNvPicPr>
          <p:nvPr/>
        </p:nvPicPr>
        <p:blipFill>
          <a:blip r:embed="rId3" cstate="print"/>
          <a:stretch>
            <a:fillRect/>
          </a:stretch>
        </p:blipFill>
        <p:spPr>
          <a:xfrm>
            <a:off x="2345557" y="1627194"/>
            <a:ext cx="7520435" cy="3471748"/>
          </a:xfrm>
          <a:prstGeom prst="rect">
            <a:avLst/>
          </a:prstGeom>
        </p:spPr>
      </p:pic>
    </p:spTree>
    <p:extLst>
      <p:ext uri="{BB962C8B-B14F-4D97-AF65-F5344CB8AC3E}">
        <p14:creationId xmlns:p14="http://schemas.microsoft.com/office/powerpoint/2010/main" xmlns="" val="67734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3"/>
          <p:cNvSpPr>
            <a:spLocks noGrp="1"/>
          </p:cNvSpPr>
          <p:nvPr>
            <p:ph type="title"/>
          </p:nvPr>
        </p:nvSpPr>
        <p:spPr/>
        <p:txBody>
          <a:bodyPr/>
          <a:lstStyle/>
          <a:p>
            <a:pPr marL="914400" indent="-914400"/>
            <a:r>
              <a:rPr lang="en-US" dirty="0" smtClean="0"/>
              <a:t>Q3</a:t>
            </a:r>
            <a:r>
              <a:rPr lang="en-US" dirty="0"/>
              <a:t>: How Do Organizations Use Data Warehouses and Data Marts to Acquire Data</a:t>
            </a:r>
            <a:r>
              <a:rPr lang="en-US" dirty="0" smtClean="0"/>
              <a:t>?</a:t>
            </a:r>
            <a:endParaRPr lang="en-US"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Content Placeholder 4"/>
          <p:cNvSpPr>
            <a:spLocks noGrp="1"/>
          </p:cNvSpPr>
          <p:nvPr>
            <p:ph idx="1"/>
          </p:nvPr>
        </p:nvSpPr>
        <p:spPr/>
        <p:txBody>
          <a:bodyPr/>
          <a:lstStyle/>
          <a:p>
            <a:pPr marL="280988" indent="-280988">
              <a:defRPr/>
            </a:pPr>
            <a:r>
              <a:rPr lang="en-US" dirty="0">
                <a:cs typeface="Arial" charset="0"/>
              </a:rPr>
              <a:t>Data Warehouse Functions</a:t>
            </a:r>
            <a:endParaRPr lang="en-US" dirty="0" smtClean="0"/>
          </a:p>
          <a:p>
            <a:pPr lvl="2" indent="-339725">
              <a:defRPr/>
            </a:pPr>
            <a:r>
              <a:rPr lang="en-US" dirty="0" smtClean="0"/>
              <a:t>Obtain data from operational, internal and external databases</a:t>
            </a:r>
          </a:p>
          <a:p>
            <a:pPr lvl="2" indent="-339725">
              <a:defRPr/>
            </a:pPr>
            <a:r>
              <a:rPr lang="en-US" dirty="0" smtClean="0"/>
              <a:t>Cleanse data</a:t>
            </a:r>
          </a:p>
          <a:p>
            <a:pPr lvl="2" indent="-339725">
              <a:defRPr/>
            </a:pPr>
            <a:r>
              <a:rPr lang="en-US" dirty="0" smtClean="0"/>
              <a:t>Organize and relate data</a:t>
            </a:r>
          </a:p>
          <a:p>
            <a:pPr lvl="2" indent="-339725">
              <a:defRPr/>
            </a:pPr>
            <a:r>
              <a:rPr lang="en-US" dirty="0"/>
              <a:t>Catalog data </a:t>
            </a:r>
            <a:r>
              <a:rPr lang="en-US" dirty="0" smtClean="0"/>
              <a:t>using metadata</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9300" indent="-749300"/>
            <a:r>
              <a:rPr lang="en-US" sz="3600" dirty="0" smtClean="0"/>
              <a:t>Components of a Data Warehouse</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1796216" y="1639400"/>
            <a:ext cx="8686800" cy="3931920"/>
            <a:chOff x="1151" y="520"/>
            <a:chExt cx="5378" cy="3280"/>
          </a:xfrm>
        </p:grpSpPr>
        <p:sp>
          <p:nvSpPr>
            <p:cNvPr id="8" name="AutoShape 3"/>
            <p:cNvSpPr>
              <a:spLocks noChangeAspect="1" noChangeArrowheads="1" noTextEdit="1"/>
            </p:cNvSpPr>
            <p:nvPr/>
          </p:nvSpPr>
          <p:spPr bwMode="auto">
            <a:xfrm>
              <a:off x="1151" y="520"/>
              <a:ext cx="5378" cy="3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51" y="520"/>
              <a:ext cx="5386" cy="3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1869908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AutoShape 2"/>
          <p:cNvSpPr>
            <a:spLocks noGrp="1" noChangeArrowheads="1"/>
          </p:cNvSpPr>
          <p:nvPr>
            <p:ph type="title"/>
          </p:nvPr>
        </p:nvSpPr>
        <p:spPr>
          <a:xfrm>
            <a:off x="826438" y="365759"/>
            <a:ext cx="10515600" cy="1494038"/>
          </a:xfrm>
        </p:spPr>
        <p:txBody>
          <a:bodyPr/>
          <a:lstStyle/>
          <a:p>
            <a:r>
              <a:rPr lang="en-US" sz="3200" dirty="0" smtClean="0"/>
              <a:t>“</a:t>
            </a:r>
            <a:r>
              <a:rPr lang="en-US" sz="3200" dirty="0"/>
              <a:t>Data </a:t>
            </a:r>
            <a:r>
              <a:rPr lang="en-US" sz="3200" dirty="0" smtClean="0"/>
              <a:t>Analysis, Where You Don’t Know the Second Question to Ask Until You See the Answer to </a:t>
            </a:r>
            <a:r>
              <a:rPr lang="en-US" sz="3200" dirty="0"/>
              <a:t>t</a:t>
            </a:r>
            <a:r>
              <a:rPr lang="en-US" sz="3200" dirty="0" smtClean="0"/>
              <a:t>he First One.”</a:t>
            </a:r>
            <a:endParaRPr lang="en-US" sz="3200" dirty="0" smtClean="0">
              <a:latin typeface="Arial" charset="0"/>
              <a:cs typeface="Arial" charset="0"/>
            </a:endParaRPr>
          </a:p>
        </p:txBody>
      </p:sp>
      <p:sp>
        <p:nvSpPr>
          <p:cNvPr id="40964"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smtClean="0">
                <a:latin typeface="Arial" panose="020B0604020202020204" pitchFamily="34" charset="0"/>
              </a:rPr>
              <a:t>Copyright © 2017 Pearson Education, Inc.</a:t>
            </a:r>
          </a:p>
        </p:txBody>
      </p:sp>
      <p:sp>
        <p:nvSpPr>
          <p:cNvPr id="9219" name="Content Placeholder 1"/>
          <p:cNvSpPr>
            <a:spLocks noGrp="1"/>
          </p:cNvSpPr>
          <p:nvPr>
            <p:ph idx="1"/>
          </p:nvPr>
        </p:nvSpPr>
        <p:spPr>
          <a:xfrm>
            <a:off x="772583" y="1859797"/>
            <a:ext cx="10515600" cy="3732619"/>
          </a:xfrm>
        </p:spPr>
        <p:txBody>
          <a:bodyPr/>
          <a:lstStyle/>
          <a:p>
            <a:r>
              <a:rPr lang="en-US" dirty="0"/>
              <a:t>T</a:t>
            </a:r>
            <a:r>
              <a:rPr lang="en-US" dirty="0" smtClean="0"/>
              <a:t>racking race competitors, and </a:t>
            </a:r>
            <a:r>
              <a:rPr lang="en-US" dirty="0"/>
              <a:t>having </a:t>
            </a:r>
            <a:r>
              <a:rPr lang="en-US" dirty="0" smtClean="0"/>
              <a:t>success </a:t>
            </a:r>
            <a:r>
              <a:rPr lang="en-US" dirty="0"/>
              <a:t>selling products to </a:t>
            </a:r>
            <a:r>
              <a:rPr lang="en-US" dirty="0" smtClean="0"/>
              <a:t>them</a:t>
            </a:r>
          </a:p>
          <a:p>
            <a:r>
              <a:rPr lang="en-US" dirty="0" smtClean="0"/>
              <a:t>Want to match competitors to personal trainers in same locale</a:t>
            </a:r>
          </a:p>
          <a:p>
            <a:r>
              <a:rPr lang="en-US" dirty="0" smtClean="0"/>
              <a:t>Earn </a:t>
            </a:r>
            <a:r>
              <a:rPr lang="en-US" dirty="0"/>
              <a:t>referral </a:t>
            </a:r>
            <a:r>
              <a:rPr lang="en-US" dirty="0" smtClean="0"/>
              <a:t>fee</a:t>
            </a:r>
          </a:p>
          <a:p>
            <a:r>
              <a:rPr lang="en-US" dirty="0" smtClean="0"/>
              <a:t>How to track them? Mailing address? IP address?</a:t>
            </a:r>
          </a:p>
          <a:p>
            <a:r>
              <a:rPr lang="en-US" dirty="0" smtClean="0"/>
              <a:t>Using Excel to analyze data, but …</a:t>
            </a:r>
          </a:p>
          <a:p>
            <a:r>
              <a:rPr lang="en-US" dirty="0" smtClean="0"/>
              <a:t>Serious </a:t>
            </a:r>
            <a:r>
              <a:rPr lang="en-US" dirty="0"/>
              <a:t>data </a:t>
            </a:r>
            <a:r>
              <a:rPr lang="en-US" dirty="0" smtClean="0"/>
              <a:t>mining needs a data mart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Examples of Consumer Data That Can Be Purchased </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grpSp>
        <p:nvGrpSpPr>
          <p:cNvPr id="6" name="Group 4"/>
          <p:cNvGrpSpPr>
            <a:grpSpLocks/>
          </p:cNvGrpSpPr>
          <p:nvPr/>
        </p:nvGrpSpPr>
        <p:grpSpPr bwMode="auto">
          <a:xfrm>
            <a:off x="1999343" y="1704999"/>
            <a:ext cx="8229600" cy="3827896"/>
            <a:chOff x="2000" y="1132"/>
            <a:chExt cx="3680" cy="2056"/>
          </a:xfrm>
        </p:grpSpPr>
        <p:sp>
          <p:nvSpPr>
            <p:cNvPr id="7" name="AutoShape 3"/>
            <p:cNvSpPr>
              <a:spLocks noChangeAspect="1" noChangeArrowheads="1" noTextEdit="1"/>
            </p:cNvSpPr>
            <p:nvPr/>
          </p:nvSpPr>
          <p:spPr bwMode="auto">
            <a:xfrm>
              <a:off x="2000" y="1132"/>
              <a:ext cx="3680" cy="2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00" y="1132"/>
              <a:ext cx="3688" cy="2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285949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Possible Problems </a:t>
            </a:r>
            <a:r>
              <a:rPr lang="en-US" sz="3600" dirty="0" smtClean="0"/>
              <a:t>with Source </a:t>
            </a:r>
            <a:r>
              <a:rPr lang="en-US" sz="3600" dirty="0"/>
              <a:t>Data</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TextBox 3"/>
          <p:cNvSpPr txBox="1"/>
          <p:nvPr/>
        </p:nvSpPr>
        <p:spPr>
          <a:xfrm>
            <a:off x="9165889" y="4163767"/>
            <a:ext cx="2369127" cy="830997"/>
          </a:xfrm>
          <a:prstGeom prst="rect">
            <a:avLst/>
          </a:prstGeom>
          <a:solidFill>
            <a:schemeClr val="accent2"/>
          </a:solidFill>
          <a:ln>
            <a:solidFill>
              <a:schemeClr val="tx1"/>
            </a:solidFill>
          </a:ln>
        </p:spPr>
        <p:txBody>
          <a:bodyPr wrap="square" rtlCol="0">
            <a:spAutoFit/>
          </a:bodyPr>
          <a:lstStyle/>
          <a:p>
            <a:r>
              <a:rPr lang="en-US" sz="2400" b="1" dirty="0" smtClean="0">
                <a:latin typeface="Arial" panose="020B0604020202020204" pitchFamily="34" charset="0"/>
                <a:cs typeface="Arial" panose="020B0604020202020204" pitchFamily="34" charset="0"/>
              </a:rPr>
              <a:t>Curse of dimensionality</a:t>
            </a:r>
            <a:endParaRPr lang="en-US" sz="2400" b="1" dirty="0">
              <a:latin typeface="Arial" panose="020B0604020202020204" pitchFamily="34" charset="0"/>
              <a:cs typeface="Arial" panose="020B0604020202020204" pitchFamily="34" charset="0"/>
            </a:endParaRPr>
          </a:p>
        </p:txBody>
      </p:sp>
      <p:sp>
        <p:nvSpPr>
          <p:cNvPr id="8" name="AutoShape 3"/>
          <p:cNvSpPr>
            <a:spLocks noChangeAspect="1" noChangeArrowheads="1" noTextEdit="1"/>
          </p:cNvSpPr>
          <p:nvPr/>
        </p:nvSpPr>
        <p:spPr bwMode="auto">
          <a:xfrm>
            <a:off x="1669349" y="1692275"/>
            <a:ext cx="7390093" cy="3732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3" cstate="print"/>
          <a:stretch>
            <a:fillRect/>
          </a:stretch>
        </p:blipFill>
        <p:spPr>
          <a:xfrm>
            <a:off x="1211857" y="1554317"/>
            <a:ext cx="7921355" cy="4009575"/>
          </a:xfrm>
          <a:prstGeom prst="rect">
            <a:avLst/>
          </a:prstGeom>
        </p:spPr>
      </p:pic>
    </p:spTree>
    <p:extLst>
      <p:ext uri="{BB962C8B-B14F-4D97-AF65-F5344CB8AC3E}">
        <p14:creationId xmlns:p14="http://schemas.microsoft.com/office/powerpoint/2010/main" xmlns="" val="1163291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a:t>Data Warehouses Versus Data </a:t>
            </a:r>
            <a:r>
              <a:rPr lang="en-US" dirty="0" smtClean="0"/>
              <a:t>Marts</a:t>
            </a:r>
            <a:endParaRPr lang="en-US" sz="3600"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grpSp>
        <p:nvGrpSpPr>
          <p:cNvPr id="5" name="Group 4"/>
          <p:cNvGrpSpPr>
            <a:grpSpLocks/>
          </p:cNvGrpSpPr>
          <p:nvPr/>
        </p:nvGrpSpPr>
        <p:grpSpPr bwMode="auto">
          <a:xfrm>
            <a:off x="1090613" y="1665385"/>
            <a:ext cx="10010775" cy="4023360"/>
            <a:chOff x="687" y="332"/>
            <a:chExt cx="6306" cy="3656"/>
          </a:xfrm>
        </p:grpSpPr>
        <p:sp>
          <p:nvSpPr>
            <p:cNvPr id="6" name="AutoShape 3"/>
            <p:cNvSpPr>
              <a:spLocks noChangeAspect="1" noChangeArrowheads="1" noTextEdit="1"/>
            </p:cNvSpPr>
            <p:nvPr/>
          </p:nvSpPr>
          <p:spPr bwMode="auto">
            <a:xfrm>
              <a:off x="687" y="332"/>
              <a:ext cx="6306" cy="3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7" y="332"/>
              <a:ext cx="6314" cy="3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969963" indent="-969963"/>
            <a:r>
              <a:rPr lang="en-US" dirty="0"/>
              <a:t>Q4:  What are Three Techniques for Processing BI Data?</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8" name="AutoShape 3"/>
          <p:cNvSpPr>
            <a:spLocks noChangeAspect="1" noChangeArrowheads="1" noTextEdit="1"/>
          </p:cNvSpPr>
          <p:nvPr/>
        </p:nvSpPr>
        <p:spPr bwMode="auto">
          <a:xfrm>
            <a:off x="844641" y="1462406"/>
            <a:ext cx="10369550" cy="393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904806" y="1580759"/>
            <a:ext cx="10382388" cy="3944454"/>
          </a:xfrm>
          <a:prstGeom prst="rect">
            <a:avLst/>
          </a:prstGeom>
        </p:spPr>
      </p:pic>
    </p:spTree>
    <p:extLst>
      <p:ext uri="{BB962C8B-B14F-4D97-AF65-F5344CB8AC3E}">
        <p14:creationId xmlns:p14="http://schemas.microsoft.com/office/powerpoint/2010/main" xmlns="" val="3769524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Analysis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4" name="Content Placeholder 3"/>
          <p:cNvSpPr>
            <a:spLocks noGrp="1"/>
          </p:cNvSpPr>
          <p:nvPr>
            <p:ph idx="1"/>
          </p:nvPr>
        </p:nvSpPr>
        <p:spPr/>
        <p:txBody>
          <a:bodyPr/>
          <a:lstStyle/>
          <a:p>
            <a:r>
              <a:rPr lang="en-US" dirty="0"/>
              <a:t>P</a:t>
            </a:r>
            <a:r>
              <a:rPr lang="en-US" dirty="0" smtClean="0"/>
              <a:t>rocess </a:t>
            </a:r>
            <a:r>
              <a:rPr lang="en-US" dirty="0"/>
              <a:t>of sorting, grouping, summing, filtering, and </a:t>
            </a:r>
            <a:r>
              <a:rPr lang="en-US" dirty="0" smtClean="0"/>
              <a:t>formatting structured data</a:t>
            </a:r>
          </a:p>
          <a:p>
            <a:r>
              <a:rPr lang="en-US" b="1" dirty="0"/>
              <a:t>Structured </a:t>
            </a:r>
            <a:r>
              <a:rPr lang="en-US" b="1" dirty="0" smtClean="0"/>
              <a:t>data</a:t>
            </a:r>
          </a:p>
          <a:p>
            <a:pPr lvl="2"/>
            <a:r>
              <a:rPr lang="en-US" dirty="0" smtClean="0"/>
              <a:t>Data in rows </a:t>
            </a:r>
            <a:r>
              <a:rPr lang="en-US" dirty="0"/>
              <a:t>and </a:t>
            </a:r>
            <a:r>
              <a:rPr lang="en-US" dirty="0" smtClean="0"/>
              <a:t>columns</a:t>
            </a:r>
            <a:r>
              <a:rPr lang="en-US" dirty="0"/>
              <a:t> </a:t>
            </a:r>
            <a:r>
              <a:rPr lang="en-US" dirty="0" smtClean="0"/>
              <a:t>like tables</a:t>
            </a:r>
          </a:p>
          <a:p>
            <a:r>
              <a:rPr lang="en-US" dirty="0"/>
              <a:t>E</a:t>
            </a:r>
            <a:r>
              <a:rPr lang="en-US" b="1" dirty="0" smtClean="0"/>
              <a:t>xception </a:t>
            </a:r>
            <a:r>
              <a:rPr lang="en-US" b="1" dirty="0"/>
              <a:t>reports </a:t>
            </a:r>
            <a:endParaRPr lang="en-US" b="1" dirty="0" smtClean="0"/>
          </a:p>
          <a:p>
            <a:pPr lvl="2"/>
            <a:r>
              <a:rPr lang="en-US" dirty="0" smtClean="0"/>
              <a:t>Produced </a:t>
            </a:r>
            <a:r>
              <a:rPr lang="en-US" dirty="0"/>
              <a:t>when something out of predefined </a:t>
            </a:r>
            <a:r>
              <a:rPr lang="en-US" dirty="0" smtClean="0"/>
              <a:t>bounds occurs</a:t>
            </a:r>
          </a:p>
          <a:p>
            <a:r>
              <a:rPr lang="en-US" dirty="0" smtClean="0"/>
              <a:t>Printed and dynamic reports</a:t>
            </a:r>
            <a:endParaRPr lang="en-US" dirty="0"/>
          </a:p>
          <a:p>
            <a:endParaRPr lang="en-US" dirty="0" smtClean="0"/>
          </a:p>
          <a:p>
            <a:pPr lvl="2"/>
            <a:endParaRPr lang="en-US" dirty="0"/>
          </a:p>
        </p:txBody>
      </p:sp>
    </p:spTree>
    <p:extLst>
      <p:ext uri="{BB962C8B-B14F-4D97-AF65-F5344CB8AC3E}">
        <p14:creationId xmlns:p14="http://schemas.microsoft.com/office/powerpoint/2010/main" xmlns="" val="339878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3"/>
          <p:cNvSpPr>
            <a:spLocks noGrp="1"/>
          </p:cNvSpPr>
          <p:nvPr>
            <p:ph type="title"/>
          </p:nvPr>
        </p:nvSpPr>
        <p:spPr/>
        <p:txBody>
          <a:bodyPr/>
          <a:lstStyle/>
          <a:p>
            <a:r>
              <a:rPr dirty="0" smtClean="0">
                <a:latin typeface="Arial" charset="0"/>
                <a:cs typeface="Arial" charset="0"/>
              </a:rPr>
              <a:t>Data Mining</a:t>
            </a:r>
          </a:p>
        </p:txBody>
      </p:sp>
      <p:sp>
        <p:nvSpPr>
          <p:cNvPr id="63490"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mtClean="0">
                <a:latin typeface="Arial" charset="0"/>
                <a:cs typeface="Arial" charset="0"/>
              </a:rPr>
              <a:t>Copyright © 2017 Pearson Education, Inc.</a:t>
            </a:r>
            <a:endParaRPr lang="en-US" dirty="0">
              <a:latin typeface="Arial" charset="0"/>
              <a:cs typeface="Arial" charset="0"/>
            </a:endParaRPr>
          </a:p>
        </p:txBody>
      </p:sp>
      <p:sp>
        <p:nvSpPr>
          <p:cNvPr id="63491" name="Content Placeholder 4"/>
          <p:cNvSpPr>
            <a:spLocks noGrp="1"/>
          </p:cNvSpPr>
          <p:nvPr>
            <p:ph idx="1"/>
          </p:nvPr>
        </p:nvSpPr>
        <p:spPr>
          <a:solidFill>
            <a:schemeClr val="bg1"/>
          </a:solidFill>
        </p:spPr>
        <p:txBody>
          <a:bodyPr/>
          <a:lstStyle/>
          <a:p>
            <a:r>
              <a:rPr lang="en-US" dirty="0" smtClean="0"/>
              <a:t>Application </a:t>
            </a:r>
            <a:r>
              <a:rPr lang="en-US" dirty="0"/>
              <a:t>of statistical techniques to find patterns and relationships </a:t>
            </a:r>
            <a:r>
              <a:rPr lang="en-US" dirty="0" smtClean="0"/>
              <a:t>among data </a:t>
            </a:r>
            <a:r>
              <a:rPr lang="en-US" dirty="0"/>
              <a:t>for classification and </a:t>
            </a:r>
            <a:r>
              <a:rPr lang="en-US" dirty="0" smtClean="0"/>
              <a:t>prediction</a:t>
            </a:r>
          </a:p>
          <a:p>
            <a:r>
              <a:rPr lang="en-US" dirty="0"/>
              <a:t>C</a:t>
            </a:r>
            <a:r>
              <a:rPr lang="en-US" dirty="0" smtClean="0"/>
              <a:t>ombined discipline of </a:t>
            </a:r>
            <a:r>
              <a:rPr lang="en-US" dirty="0"/>
              <a:t>statistics, mathematics, artificial intelligence, and </a:t>
            </a:r>
            <a:r>
              <a:rPr lang="en-US" dirty="0" smtClean="0"/>
              <a:t>machine-learning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a:t>B</a:t>
            </a:r>
            <a:r>
              <a:rPr lang="en-US" dirty="0" smtClean="0"/>
              <a:t>road </a:t>
            </a:r>
            <a:r>
              <a:rPr lang="en-US" dirty="0"/>
              <a:t>C</a:t>
            </a:r>
            <a:r>
              <a:rPr lang="en-US" dirty="0" smtClean="0"/>
              <a:t>ategories of Data Mining</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latin typeface="Arial" charset="0"/>
                <a:cs typeface="Arial" charset="0"/>
              </a:rPr>
              <a:t>Unsupervised procedures </a:t>
            </a:r>
            <a:endParaRPr lang="en-US" dirty="0">
              <a:latin typeface="Arial" charset="0"/>
              <a:cs typeface="Arial" charset="0"/>
            </a:endParaRPr>
          </a:p>
          <a:p>
            <a:pPr marL="914400" lvl="2" indent="-280988"/>
            <a:r>
              <a:rPr lang="en-US" dirty="0">
                <a:latin typeface="Arial" charset="0"/>
                <a:cs typeface="Arial" charset="0"/>
              </a:rPr>
              <a:t>Does not start with a priori hypothesis or </a:t>
            </a:r>
            <a:r>
              <a:rPr lang="en-US" dirty="0" smtClean="0">
                <a:latin typeface="Arial" charset="0"/>
                <a:cs typeface="Arial" charset="0"/>
              </a:rPr>
              <a:t>model</a:t>
            </a:r>
            <a:endParaRPr lang="en-US" dirty="0">
              <a:latin typeface="Arial" charset="0"/>
              <a:cs typeface="Arial" charset="0"/>
            </a:endParaRPr>
          </a:p>
          <a:p>
            <a:pPr marL="914400" lvl="2" indent="-280988"/>
            <a:r>
              <a:rPr lang="en-US" dirty="0">
                <a:latin typeface="Arial" charset="0"/>
                <a:cs typeface="Arial" charset="0"/>
              </a:rPr>
              <a:t>Hypothesized model created afterward based on analytical results to explain patterns </a:t>
            </a:r>
            <a:r>
              <a:rPr lang="en-US" dirty="0" smtClean="0">
                <a:latin typeface="Arial" charset="0"/>
                <a:cs typeface="Arial" charset="0"/>
              </a:rPr>
              <a:t>found</a:t>
            </a:r>
            <a:endParaRPr lang="en-US" dirty="0">
              <a:latin typeface="Arial" charset="0"/>
              <a:cs typeface="Arial" charset="0"/>
            </a:endParaRPr>
          </a:p>
          <a:p>
            <a:pPr marL="1316038" lvl="3" indent="-401638"/>
            <a:r>
              <a:rPr lang="en-US" dirty="0">
                <a:latin typeface="Arial" charset="0"/>
                <a:cs typeface="Arial" charset="0"/>
              </a:rPr>
              <a:t>Example: Cluster </a:t>
            </a:r>
            <a:r>
              <a:rPr lang="en-US" dirty="0" smtClean="0">
                <a:latin typeface="Arial" charset="0"/>
                <a:cs typeface="Arial" charset="0"/>
              </a:rPr>
              <a:t>analysis</a:t>
            </a:r>
            <a:endParaRPr lang="en-US" dirty="0"/>
          </a:p>
        </p:txBody>
      </p:sp>
    </p:spTree>
    <p:extLst>
      <p:ext uri="{BB962C8B-B14F-4D97-AF65-F5344CB8AC3E}">
        <p14:creationId xmlns:p14="http://schemas.microsoft.com/office/powerpoint/2010/main" xmlns="" val="74675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dirty="0" smtClean="0">
                <a:latin typeface="Arial" charset="0"/>
                <a:cs typeface="Arial" charset="0"/>
              </a:rPr>
              <a:t>Supervised Data Mining</a:t>
            </a:r>
          </a:p>
        </p:txBody>
      </p:sp>
      <p:sp>
        <p:nvSpPr>
          <p:cNvPr id="65538"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mtClean="0">
                <a:latin typeface="Arial" charset="0"/>
                <a:cs typeface="Arial" charset="0"/>
              </a:rPr>
              <a:t>Copyright © 2017 Pearson Education, Inc.</a:t>
            </a:r>
            <a:endParaRPr lang="en-US" dirty="0">
              <a:latin typeface="Arial" charset="0"/>
              <a:cs typeface="Arial" charset="0"/>
            </a:endParaRPr>
          </a:p>
        </p:txBody>
      </p:sp>
      <p:sp>
        <p:nvSpPr>
          <p:cNvPr id="4" name="Content Placeholder 3"/>
          <p:cNvSpPr>
            <a:spLocks noGrp="1"/>
          </p:cNvSpPr>
          <p:nvPr>
            <p:ph idx="1"/>
          </p:nvPr>
        </p:nvSpPr>
        <p:spPr>
          <a:solidFill>
            <a:schemeClr val="bg1"/>
          </a:solidFill>
        </p:spPr>
        <p:txBody>
          <a:bodyPr>
            <a:normAutofit/>
          </a:bodyPr>
          <a:lstStyle/>
          <a:p>
            <a:pPr marL="457200" indent="-280988">
              <a:buFont typeface="Arial" panose="020B0604020202020204" pitchFamily="34" charset="0"/>
              <a:buChar char="•"/>
              <a:defRPr/>
            </a:pPr>
            <a:r>
              <a:rPr lang="en-US" dirty="0" smtClean="0"/>
              <a:t>Uses a priori model to compute outcome of model</a:t>
            </a:r>
          </a:p>
          <a:p>
            <a:pPr marL="457200" indent="-280988">
              <a:buFont typeface="Arial" panose="020B0604020202020204" pitchFamily="34" charset="0"/>
              <a:buChar char="•"/>
              <a:defRPr/>
            </a:pPr>
            <a:r>
              <a:rPr lang="en-US" dirty="0" smtClean="0"/>
              <a:t>Prediction, such as multiple linear regression</a:t>
            </a:r>
          </a:p>
          <a:p>
            <a:pPr marL="457200" indent="-280988">
              <a:spcBef>
                <a:spcPts val="300"/>
              </a:spcBef>
              <a:buFont typeface="Arial" panose="020B0604020202020204" pitchFamily="34" charset="0"/>
              <a:buChar char="•"/>
              <a:defRPr/>
            </a:pPr>
            <a:r>
              <a:rPr lang="en-US" dirty="0" smtClean="0"/>
              <a:t>Ex: CellPhoneWeekendMinutes </a:t>
            </a:r>
          </a:p>
          <a:p>
            <a:pPr marL="457200">
              <a:spcBef>
                <a:spcPts val="300"/>
              </a:spcBef>
              <a:buNone/>
              <a:defRPr/>
            </a:pPr>
            <a:endParaRPr lang="en-US" dirty="0" smtClean="0"/>
          </a:p>
          <a:p>
            <a:pPr marL="457200">
              <a:spcBef>
                <a:spcPts val="300"/>
              </a:spcBef>
              <a:buNone/>
              <a:defRPr/>
            </a:pPr>
            <a:r>
              <a:rPr lang="en-US" dirty="0" smtClean="0"/>
              <a:t>  = </a:t>
            </a:r>
            <a:r>
              <a:rPr lang="en-US" sz="2600" dirty="0" smtClean="0"/>
              <a:t>(12 </a:t>
            </a:r>
            <a:r>
              <a:rPr lang="en-US" sz="2600" b="1" dirty="0" smtClean="0"/>
              <a:t>+</a:t>
            </a:r>
            <a:r>
              <a:rPr lang="en-US" sz="2600" dirty="0" smtClean="0"/>
              <a:t> (17.5*CustomerAge)</a:t>
            </a:r>
            <a:r>
              <a:rPr lang="en-US" sz="2600" b="1" dirty="0" smtClean="0"/>
              <a:t>+</a:t>
            </a:r>
            <a:r>
              <a:rPr lang="en-US" sz="2600" dirty="0" smtClean="0"/>
              <a:t>(23.7*NumberMonthsOfAccount)</a:t>
            </a:r>
          </a:p>
          <a:p>
            <a:pPr marL="457200">
              <a:spcBef>
                <a:spcPts val="300"/>
              </a:spcBef>
              <a:buNone/>
              <a:defRPr/>
            </a:pPr>
            <a:r>
              <a:rPr lang="en-US" sz="2600" dirty="0" smtClean="0"/>
              <a:t>  = 12 </a:t>
            </a:r>
            <a:r>
              <a:rPr lang="en-US" sz="2600" b="1" dirty="0" smtClean="0"/>
              <a:t>+</a:t>
            </a:r>
            <a:r>
              <a:rPr lang="en-US" sz="2600" dirty="0" smtClean="0"/>
              <a:t> 17.5*21 </a:t>
            </a:r>
            <a:r>
              <a:rPr lang="en-US" sz="2600" b="1" dirty="0" smtClean="0"/>
              <a:t>+</a:t>
            </a:r>
            <a:r>
              <a:rPr lang="en-US" sz="2600" dirty="0" smtClean="0"/>
              <a:t> 23.7*6 = </a:t>
            </a:r>
            <a:r>
              <a:rPr lang="en-US" sz="2600" b="1" dirty="0" smtClean="0"/>
              <a:t>521.7 </a:t>
            </a:r>
            <a:endParaRPr lang="en-US" sz="2600" b="1" dirty="0"/>
          </a:p>
        </p:txBody>
      </p:sp>
      <p:cxnSp>
        <p:nvCxnSpPr>
          <p:cNvPr id="3" name="Straight Arrow Connector 2"/>
          <p:cNvCxnSpPr/>
          <p:nvPr/>
        </p:nvCxnSpPr>
        <p:spPr>
          <a:xfrm flipH="1" flipV="1">
            <a:off x="6068472" y="4188054"/>
            <a:ext cx="8229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pPr marL="914400" indent="-914400"/>
            <a:r>
              <a:rPr dirty="0" smtClean="0">
                <a:latin typeface="Arial" charset="0"/>
                <a:cs typeface="Arial" charset="0"/>
              </a:rPr>
              <a:t>BigData</a:t>
            </a:r>
          </a:p>
        </p:txBody>
      </p:sp>
      <p:sp>
        <p:nvSpPr>
          <p:cNvPr id="2" name="Footer Placeholder 1"/>
          <p:cNvSpPr>
            <a:spLocks noGrp="1"/>
          </p:cNvSpPr>
          <p:nvPr>
            <p:ph type="ftr" sz="quarter" idx="10"/>
          </p:nvPr>
        </p:nvSpPr>
        <p:spPr/>
        <p:txBody>
          <a:bodyPr/>
          <a:lstStyle/>
          <a:p>
            <a:pPr>
              <a:defRPr/>
            </a:pPr>
            <a:r>
              <a:rPr lang="en-US" smtClean="0"/>
              <a:t>Copyright © 2017 Pearson Education, Inc.</a:t>
            </a:r>
            <a:endParaRPr lang="en-US" dirty="0"/>
          </a:p>
        </p:txBody>
      </p:sp>
      <p:sp>
        <p:nvSpPr>
          <p:cNvPr id="78850" name="Content Placeholder 2"/>
          <p:cNvSpPr>
            <a:spLocks noGrp="1"/>
          </p:cNvSpPr>
          <p:nvPr>
            <p:ph idx="1"/>
          </p:nvPr>
        </p:nvSpPr>
        <p:spPr>
          <a:solidFill>
            <a:schemeClr val="bg1"/>
          </a:solidFill>
        </p:spPr>
        <p:txBody>
          <a:bodyPr/>
          <a:lstStyle/>
          <a:p>
            <a:pPr marL="236538" indent="-236538">
              <a:buFont typeface="Arial" charset="0"/>
              <a:buChar char="•"/>
            </a:pPr>
            <a:r>
              <a:rPr lang="en-US" dirty="0" smtClean="0">
                <a:latin typeface="Arial" charset="0"/>
                <a:cs typeface="Arial" charset="0"/>
              </a:rPr>
              <a:t>Huge volume </a:t>
            </a:r>
          </a:p>
          <a:p>
            <a:pPr lvl="2"/>
            <a:r>
              <a:rPr lang="en-US" dirty="0" smtClean="0">
                <a:latin typeface="Arial" charset="0"/>
                <a:cs typeface="Arial" charset="0"/>
              </a:rPr>
              <a:t>Petabyte and larger</a:t>
            </a:r>
          </a:p>
          <a:p>
            <a:pPr marL="236538" indent="-236538">
              <a:buFont typeface="Arial" charset="0"/>
              <a:buChar char="•"/>
            </a:pPr>
            <a:r>
              <a:rPr lang="en-US" dirty="0" smtClean="0">
                <a:latin typeface="Arial" charset="0"/>
                <a:cs typeface="Arial" charset="0"/>
              </a:rPr>
              <a:t>Rapid velocity</a:t>
            </a:r>
          </a:p>
          <a:p>
            <a:pPr lvl="2"/>
            <a:r>
              <a:rPr lang="en-US" dirty="0" smtClean="0">
                <a:latin typeface="Arial" charset="0"/>
                <a:cs typeface="Arial" charset="0"/>
              </a:rPr>
              <a:t>Generated rapidly</a:t>
            </a:r>
          </a:p>
          <a:p>
            <a:pPr marL="236538" indent="-236538">
              <a:buFont typeface="Arial" charset="0"/>
              <a:buChar char="•"/>
            </a:pPr>
            <a:r>
              <a:rPr lang="en-US" dirty="0" smtClean="0">
                <a:latin typeface="Arial" charset="0"/>
                <a:cs typeface="Arial" charset="0"/>
              </a:rPr>
              <a:t>Great variety </a:t>
            </a:r>
          </a:p>
          <a:p>
            <a:pPr marL="635000" lvl="1" indent="-282575">
              <a:buFont typeface="Arial" charset="0"/>
              <a:buChar char="–"/>
            </a:pPr>
            <a:r>
              <a:rPr lang="en-US" dirty="0" smtClean="0">
                <a:latin typeface="Arial" charset="0"/>
                <a:cs typeface="Arial" charset="0"/>
              </a:rPr>
              <a:t>Structured data, free-form text, log files, graphics, audio, and video</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sz="3600" dirty="0" smtClean="0">
                <a:latin typeface="Arial" charset="0"/>
                <a:cs typeface="Arial" charset="0"/>
              </a:rPr>
              <a:t>MapReduce Processing Summary</a:t>
            </a:r>
          </a:p>
        </p:txBody>
      </p:sp>
      <p:sp>
        <p:nvSpPr>
          <p:cNvPr id="80899"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mtClean="0">
                <a:latin typeface="Arial" charset="0"/>
                <a:cs typeface="Arial" charset="0"/>
              </a:rPr>
              <a:t>Copyright © 2017 Pearson Education, Inc.</a:t>
            </a:r>
            <a:endParaRPr lang="en-US" dirty="0">
              <a:latin typeface="Arial" charset="0"/>
              <a:cs typeface="Arial" charset="0"/>
            </a:endParaRPr>
          </a:p>
        </p:txBody>
      </p:sp>
      <p:sp>
        <p:nvSpPr>
          <p:cNvPr id="80900" name="TextBox 3"/>
          <p:cNvSpPr txBox="1">
            <a:spLocks noChangeArrowheads="1"/>
          </p:cNvSpPr>
          <p:nvPr/>
        </p:nvSpPr>
        <p:spPr bwMode="auto">
          <a:xfrm>
            <a:off x="1200420" y="2292947"/>
            <a:ext cx="2377440" cy="1200329"/>
          </a:xfrm>
          <a:prstGeom prst="rect">
            <a:avLst/>
          </a:prstGeom>
          <a:solidFill>
            <a:schemeClr val="accent2"/>
          </a:solidFill>
          <a:ln w="9525">
            <a:solidFill>
              <a:schemeClr val="accent1"/>
            </a:solidFill>
            <a:miter lim="800000"/>
            <a:headEnd/>
            <a:tailEnd/>
          </a:ln>
        </p:spPr>
        <p:txBody>
          <a:bodyPr wrap="square">
            <a:spAutoFit/>
          </a:bodyPr>
          <a:lstStyle/>
          <a:p>
            <a:pPr algn="ctr"/>
            <a:r>
              <a:rPr lang="en-US" sz="2400" b="1" dirty="0">
                <a:latin typeface="Arial" panose="020B0604020202020204" pitchFamily="34" charset="0"/>
              </a:rPr>
              <a:t>Google search </a:t>
            </a:r>
            <a:r>
              <a:rPr lang="en-US" sz="2400" b="1" dirty="0" smtClean="0">
                <a:latin typeface="Arial" panose="020B0604020202020204" pitchFamily="34" charset="0"/>
              </a:rPr>
              <a:t>log </a:t>
            </a:r>
            <a:r>
              <a:rPr lang="en-US" sz="2400" b="1" dirty="0">
                <a:latin typeface="Arial" panose="020B0604020202020204" pitchFamily="34" charset="0"/>
              </a:rPr>
              <a:t>broken into pieces</a:t>
            </a:r>
          </a:p>
        </p:txBody>
      </p:sp>
      <p:sp>
        <p:nvSpPr>
          <p:cNvPr id="5" name="AutoShape 3"/>
          <p:cNvSpPr>
            <a:spLocks noChangeAspect="1" noChangeArrowheads="1" noTextEdit="1"/>
          </p:cNvSpPr>
          <p:nvPr/>
        </p:nvSpPr>
        <p:spPr bwMode="auto">
          <a:xfrm>
            <a:off x="3952382" y="1527316"/>
            <a:ext cx="7407859"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p:cNvPicPr>
            <a:picLocks noChangeAspect="1"/>
          </p:cNvPicPr>
          <p:nvPr/>
        </p:nvPicPr>
        <p:blipFill>
          <a:blip r:embed="rId3" cstate="print"/>
          <a:stretch>
            <a:fillRect/>
          </a:stretch>
        </p:blipFill>
        <p:spPr>
          <a:xfrm>
            <a:off x="3649263" y="1517975"/>
            <a:ext cx="7447523" cy="408736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a:t>
            </a:r>
            <a:r>
              <a:rPr lang="en-US" dirty="0" smtClean="0"/>
              <a:t>Questions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19774"/>
          </a:xfrm>
        </p:spPr>
        <p:txBody>
          <a:bodyPr/>
          <a:lstStyle/>
          <a:p>
            <a:pPr marL="681038" indent="-681038">
              <a:buNone/>
            </a:pPr>
            <a:r>
              <a:rPr lang="en-US" dirty="0" smtClean="0"/>
              <a:t>Q1: </a:t>
            </a:r>
            <a:r>
              <a:rPr lang="en-US" dirty="0"/>
              <a:t>How do organizations use business intelligence (BI</a:t>
            </a:r>
            <a:r>
              <a:rPr lang="en-US" dirty="0" smtClean="0"/>
              <a:t>) systems</a:t>
            </a:r>
            <a:r>
              <a:rPr lang="en-US" dirty="0"/>
              <a:t>?</a:t>
            </a:r>
          </a:p>
          <a:p>
            <a:pPr marL="681038" indent="-681038">
              <a:buNone/>
            </a:pPr>
            <a:r>
              <a:rPr lang="en-US" dirty="0" smtClean="0"/>
              <a:t>Q2: What </a:t>
            </a:r>
            <a:r>
              <a:rPr lang="en-US" dirty="0"/>
              <a:t>are the three primary activities in the BI process?</a:t>
            </a:r>
          </a:p>
          <a:p>
            <a:pPr marL="681038" indent="-681038">
              <a:buNone/>
            </a:pPr>
            <a:r>
              <a:rPr lang="en-US" dirty="0" smtClean="0"/>
              <a:t>Q3: </a:t>
            </a:r>
            <a:r>
              <a:rPr lang="en-US" dirty="0"/>
              <a:t>How do organizations use data warehouses and </a:t>
            </a:r>
            <a:r>
              <a:rPr lang="en-US" dirty="0" smtClean="0"/>
              <a:t>data marts </a:t>
            </a:r>
            <a:r>
              <a:rPr lang="en-US" dirty="0"/>
              <a:t>to acquire data?</a:t>
            </a:r>
          </a:p>
          <a:p>
            <a:pPr marL="681038" indent="-681038">
              <a:buNone/>
            </a:pPr>
            <a:r>
              <a:rPr lang="en-US" dirty="0" smtClean="0"/>
              <a:t>Q4: </a:t>
            </a:r>
            <a:r>
              <a:rPr lang="en-US" dirty="0"/>
              <a:t>What are three techniques for processing BI Data?</a:t>
            </a:r>
          </a:p>
          <a:p>
            <a:pPr marL="681038" indent="-681038">
              <a:buNone/>
            </a:pPr>
            <a:r>
              <a:rPr lang="en-US" dirty="0" smtClean="0"/>
              <a:t>Q5: </a:t>
            </a:r>
            <a:r>
              <a:rPr lang="en-US" dirty="0"/>
              <a:t>What are the alternatives for publishing BI</a:t>
            </a:r>
            <a:r>
              <a:rPr lang="en-US" dirty="0" smtClean="0"/>
              <a:t>?</a:t>
            </a:r>
          </a:p>
          <a:p>
            <a:pPr marL="1022350" indent="-384175">
              <a:buFont typeface="Wingdings" panose="05000000000000000000" pitchFamily="2" charset="2"/>
              <a:buChar char="Ø"/>
            </a:pPr>
            <a:r>
              <a:rPr lang="en-US" dirty="0"/>
              <a:t>How does the </a:t>
            </a:r>
            <a:r>
              <a:rPr lang="en-US" dirty="0" smtClean="0"/>
              <a:t>knowledge in </a:t>
            </a:r>
            <a:r>
              <a:rPr lang="en-US" dirty="0"/>
              <a:t>this chapter help you?</a:t>
            </a:r>
          </a:p>
        </p:txBody>
      </p:sp>
    </p:spTree>
    <p:extLst>
      <p:ext uri="{BB962C8B-B14F-4D97-AF65-F5344CB8AC3E}">
        <p14:creationId xmlns:p14="http://schemas.microsoft.com/office/powerpoint/2010/main" xmlns="" val="2434853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sz="3600" dirty="0" smtClean="0">
                <a:latin typeface="Arial" charset="0"/>
                <a:cs typeface="Arial" charset="0"/>
              </a:rPr>
              <a:t>Google Trends on the Term Web 2.0</a:t>
            </a:r>
          </a:p>
        </p:txBody>
      </p:sp>
      <p:sp>
        <p:nvSpPr>
          <p:cNvPr id="82946"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mtClean="0">
                <a:latin typeface="Arial" charset="0"/>
                <a:cs typeface="Arial" charset="0"/>
              </a:rPr>
              <a:t>Copyright © 2017 Pearson Education, Inc.</a:t>
            </a:r>
            <a:endParaRPr lang="en-US" dirty="0">
              <a:latin typeface="Arial" charset="0"/>
              <a:cs typeface="Arial" charset="0"/>
            </a:endParaRPr>
          </a:p>
        </p:txBody>
      </p:sp>
      <p:sp>
        <p:nvSpPr>
          <p:cNvPr id="4" name="AutoShape 3"/>
          <p:cNvSpPr>
            <a:spLocks noChangeAspect="1" noChangeArrowheads="1" noTextEdit="1"/>
          </p:cNvSpPr>
          <p:nvPr/>
        </p:nvSpPr>
        <p:spPr bwMode="auto">
          <a:xfrm>
            <a:off x="1732053" y="1611694"/>
            <a:ext cx="8740775"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718692" y="1611694"/>
            <a:ext cx="8754615" cy="398976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dirty="0" smtClean="0">
                <a:latin typeface="Arial" charset="0"/>
                <a:cs typeface="Arial" charset="0"/>
              </a:rPr>
              <a:t>Hadoop</a:t>
            </a:r>
          </a:p>
        </p:txBody>
      </p:sp>
      <p:sp>
        <p:nvSpPr>
          <p:cNvPr id="84994" name="Footer Placeholder 2"/>
          <p:cNvSpPr>
            <a:spLocks noGrp="1"/>
          </p:cNvSpPr>
          <p:nvPr>
            <p:ph type="ftr" sz="quarter" idx="10"/>
          </p:nvPr>
        </p:nvSpPr>
        <p:spPr bwMode="auto">
          <a:noFill/>
          <a:ln>
            <a:miter lim="800000"/>
            <a:headEnd/>
            <a:tailEnd/>
          </a:ln>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mtClean="0">
                <a:latin typeface="Arial" charset="0"/>
                <a:cs typeface="Arial" charset="0"/>
              </a:rPr>
              <a:t>Copyright © 2017 Pearson Education, Inc.</a:t>
            </a:r>
            <a:endParaRPr lang="en-US" dirty="0">
              <a:latin typeface="Arial" charset="0"/>
              <a:cs typeface="Arial" charset="0"/>
            </a:endParaRPr>
          </a:p>
        </p:txBody>
      </p:sp>
      <p:sp>
        <p:nvSpPr>
          <p:cNvPr id="4" name="Content Placeholder 3"/>
          <p:cNvSpPr>
            <a:spLocks noGrp="1"/>
          </p:cNvSpPr>
          <p:nvPr>
            <p:ph idx="1"/>
          </p:nvPr>
        </p:nvSpPr>
        <p:spPr>
          <a:solidFill>
            <a:schemeClr val="bg1"/>
          </a:solidFill>
        </p:spPr>
        <p:txBody>
          <a:bodyPr>
            <a:normAutofit fontScale="92500" lnSpcReduction="10000"/>
          </a:bodyPr>
          <a:lstStyle/>
          <a:p>
            <a:pPr marL="236538" indent="-236538">
              <a:buFont typeface="Arial" panose="020B0604020202020204" pitchFamily="34" charset="0"/>
              <a:buChar char="•"/>
              <a:defRPr/>
            </a:pPr>
            <a:r>
              <a:rPr lang="en-US" dirty="0"/>
              <a:t>Open-source program supported by Apache </a:t>
            </a:r>
            <a:r>
              <a:rPr lang="en-US" dirty="0" smtClean="0"/>
              <a:t>Foundation</a:t>
            </a:r>
            <a:endParaRPr lang="en-US" dirty="0"/>
          </a:p>
          <a:p>
            <a:pPr marL="236538" indent="-236538">
              <a:buFont typeface="Arial" panose="020B0604020202020204" pitchFamily="34" charset="0"/>
              <a:buChar char="•"/>
              <a:defRPr/>
            </a:pPr>
            <a:r>
              <a:rPr lang="en-US" dirty="0"/>
              <a:t>Manages thousands of </a:t>
            </a:r>
            <a:r>
              <a:rPr lang="en-US" dirty="0" smtClean="0"/>
              <a:t>computers</a:t>
            </a:r>
            <a:endParaRPr lang="en-US" dirty="0"/>
          </a:p>
          <a:p>
            <a:pPr marL="236538" indent="-236538">
              <a:buFont typeface="Arial" panose="020B0604020202020204" pitchFamily="34" charset="0"/>
              <a:buChar char="•"/>
              <a:defRPr/>
            </a:pPr>
            <a:r>
              <a:rPr lang="en-US" dirty="0"/>
              <a:t>Implements </a:t>
            </a:r>
            <a:r>
              <a:rPr lang="en-US" b="1" dirty="0"/>
              <a:t>MapReduce</a:t>
            </a:r>
          </a:p>
          <a:p>
            <a:pPr marL="742950" lvl="2" indent="-285750">
              <a:defRPr/>
            </a:pPr>
            <a:r>
              <a:rPr lang="en-US" dirty="0"/>
              <a:t>Written in </a:t>
            </a:r>
            <a:r>
              <a:rPr lang="en-US" dirty="0" smtClean="0"/>
              <a:t>Java</a:t>
            </a:r>
            <a:endParaRPr lang="en-US" dirty="0"/>
          </a:p>
          <a:p>
            <a:pPr marL="236538" indent="-236538">
              <a:buFont typeface="Arial" panose="020B0604020202020204" pitchFamily="34" charset="0"/>
              <a:buChar char="•"/>
              <a:defRPr/>
            </a:pPr>
            <a:r>
              <a:rPr lang="en-US" dirty="0"/>
              <a:t>Amazon.com supports Hadoop as part of </a:t>
            </a:r>
            <a:r>
              <a:rPr lang="en-US" dirty="0" smtClean="0"/>
              <a:t>EC3 </a:t>
            </a:r>
            <a:r>
              <a:rPr lang="en-US" dirty="0"/>
              <a:t>cloud </a:t>
            </a:r>
            <a:r>
              <a:rPr lang="en-US" dirty="0" smtClean="0"/>
              <a:t>offering</a:t>
            </a:r>
            <a:endParaRPr lang="en-US" dirty="0"/>
          </a:p>
          <a:p>
            <a:pPr marL="236538" indent="-236538">
              <a:defRPr/>
            </a:pPr>
            <a:r>
              <a:rPr lang="en-US" b="1" dirty="0" smtClean="0">
                <a:hlinkClick r:id="rId2"/>
              </a:rPr>
              <a:t>Pig</a:t>
            </a:r>
            <a:r>
              <a:rPr lang="en-US" b="1" dirty="0" smtClean="0"/>
              <a:t> q</a:t>
            </a:r>
            <a:r>
              <a:rPr lang="en-US" dirty="0" smtClean="0"/>
              <a:t>uery language platform </a:t>
            </a:r>
            <a:r>
              <a:rPr lang="en-US" dirty="0"/>
              <a:t>for large dataset </a:t>
            </a:r>
            <a:r>
              <a:rPr lang="en-US" dirty="0" smtClean="0"/>
              <a:t>analysis</a:t>
            </a:r>
            <a:endParaRPr lang="en-US" b="1" dirty="0" smtClean="0"/>
          </a:p>
          <a:p>
            <a:pPr lvl="2"/>
            <a:r>
              <a:rPr lang="en-US" sz="2600" dirty="0"/>
              <a:t>Easy to </a:t>
            </a:r>
            <a:r>
              <a:rPr lang="en-US" sz="2600" dirty="0" smtClean="0"/>
              <a:t>master</a:t>
            </a:r>
            <a:endParaRPr lang="en-US" sz="2600" dirty="0"/>
          </a:p>
          <a:p>
            <a:pPr lvl="2"/>
            <a:r>
              <a:rPr lang="en-US" sz="2600" dirty="0" smtClean="0"/>
              <a:t>Extensible</a:t>
            </a:r>
            <a:endParaRPr lang="en-US" sz="2600" dirty="0"/>
          </a:p>
          <a:p>
            <a:pPr lvl="2"/>
            <a:r>
              <a:rPr lang="en-US" sz="2600" dirty="0" smtClean="0"/>
              <a:t>Automatically optimizes queries on </a:t>
            </a:r>
            <a:r>
              <a:rPr lang="en-US" sz="2600" dirty="0"/>
              <a:t>map-reduce </a:t>
            </a:r>
            <a:r>
              <a:rPr lang="en-US" sz="2600" dirty="0" smtClean="0"/>
              <a:t>level</a:t>
            </a:r>
            <a:endParaRPr lang="en-US" sz="2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dirty="0" smtClean="0"/>
              <a:t>Q5: What </a:t>
            </a:r>
            <a:r>
              <a:rPr lang="en-US" dirty="0"/>
              <a:t>Are the </a:t>
            </a:r>
            <a:r>
              <a:rPr lang="en-US" dirty="0" smtClean="0"/>
              <a:t>Alternatives for </a:t>
            </a:r>
            <a:r>
              <a:rPr lang="en-US" dirty="0"/>
              <a:t>Publishing BI?</a:t>
            </a:r>
            <a:endParaRPr dirty="0" smtClean="0">
              <a:latin typeface="Arial" charset="0"/>
              <a:cs typeface="Arial" charset="0"/>
            </a:endParaRPr>
          </a:p>
        </p:txBody>
      </p:sp>
      <p:sp>
        <p:nvSpPr>
          <p:cNvPr id="2" name="Footer Placeholder 1"/>
          <p:cNvSpPr>
            <a:spLocks noGrp="1"/>
          </p:cNvSpPr>
          <p:nvPr>
            <p:ph type="ftr" sz="quarter" idx="10"/>
          </p:nvPr>
        </p:nvSpPr>
        <p:spPr/>
        <p:txBody>
          <a:bodyPr/>
          <a:lstStyle/>
          <a:p>
            <a:pPr>
              <a:defRPr/>
            </a:pPr>
            <a:r>
              <a:rPr lang="en-US" smtClean="0"/>
              <a:t>Copyright © 2017 Pearson Education, Inc.</a:t>
            </a:r>
            <a:endParaRPr lang="en-US" dirty="0"/>
          </a:p>
        </p:txBody>
      </p:sp>
      <p:sp>
        <p:nvSpPr>
          <p:cNvPr id="6" name="AutoShape 3"/>
          <p:cNvSpPr>
            <a:spLocks noChangeAspect="1" noChangeArrowheads="1" noTextEdit="1"/>
          </p:cNvSpPr>
          <p:nvPr/>
        </p:nvSpPr>
        <p:spPr bwMode="auto">
          <a:xfrm>
            <a:off x="1589951" y="1564884"/>
            <a:ext cx="9006967" cy="4154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cstate="print"/>
          <a:stretch>
            <a:fillRect/>
          </a:stretch>
        </p:blipFill>
        <p:spPr>
          <a:xfrm>
            <a:off x="1582003" y="1564884"/>
            <a:ext cx="9022862" cy="41700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1380335" y="1610986"/>
            <a:ext cx="9431329" cy="3896834"/>
          </a:xfrm>
          <a:prstGeom prst="rect">
            <a:avLst/>
          </a:prstGeom>
        </p:spPr>
      </p:pic>
      <p:sp>
        <p:nvSpPr>
          <p:cNvPr id="9" name="AutoShape 3"/>
          <p:cNvSpPr>
            <a:spLocks noChangeAspect="1" noChangeArrowheads="1" noTextEdit="1"/>
          </p:cNvSpPr>
          <p:nvPr/>
        </p:nvSpPr>
        <p:spPr bwMode="auto">
          <a:xfrm>
            <a:off x="1390881" y="1648679"/>
            <a:ext cx="9418320"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p:txBody>
          <a:bodyPr/>
          <a:lstStyle/>
          <a:p>
            <a:r>
              <a:rPr lang="en-US" sz="3600" dirty="0"/>
              <a:t>What Are the Two Functions of a BI Server?</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 useBgFill="1">
        <p:nvSpPr>
          <p:cNvPr id="6" name="TextBox 5"/>
          <p:cNvSpPr txBox="1"/>
          <p:nvPr/>
        </p:nvSpPr>
        <p:spPr>
          <a:xfrm>
            <a:off x="1446571" y="1630018"/>
            <a:ext cx="491396" cy="369332"/>
          </a:xfrm>
          <a:prstGeom prst="rect">
            <a:avLst/>
          </a:prstGeom>
        </p:spPr>
        <p:txBody>
          <a:bodyPr wrap="square" rtlCol="0">
            <a:spAutoFit/>
          </a:bodyPr>
          <a:lstStyle/>
          <a:p>
            <a:endParaRPr lang="en-US" dirty="0">
              <a:latin typeface="Arial" panose="020B0604020202020204" pitchFamily="34" charset="0"/>
            </a:endParaRPr>
          </a:p>
        </p:txBody>
      </p:sp>
      <p:sp>
        <p:nvSpPr>
          <p:cNvPr id="5" name="Rectangle 4"/>
          <p:cNvSpPr/>
          <p:nvPr/>
        </p:nvSpPr>
        <p:spPr>
          <a:xfrm>
            <a:off x="1372977" y="1648679"/>
            <a:ext cx="1310640" cy="56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64812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a:t>
            </a:r>
            <a:r>
              <a:rPr lang="en-US" dirty="0" smtClean="0"/>
              <a:t>Does </a:t>
            </a:r>
            <a:r>
              <a:rPr lang="en-US" dirty="0"/>
              <a:t>the K</a:t>
            </a:r>
            <a:r>
              <a:rPr lang="en-US" dirty="0" smtClean="0"/>
              <a:t>nowledge in This </a:t>
            </a:r>
            <a:r>
              <a:rPr lang="en-US" dirty="0"/>
              <a:t>C</a:t>
            </a:r>
            <a:r>
              <a:rPr lang="en-US" dirty="0" smtClean="0"/>
              <a:t>hapter Help You</a:t>
            </a:r>
            <a:r>
              <a:rPr lang="en-US" dirty="0"/>
              <a:t>?</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5" name="Content Placeholder 4"/>
          <p:cNvSpPr>
            <a:spLocks noGrp="1"/>
          </p:cNvSpPr>
          <p:nvPr>
            <p:ph idx="1"/>
          </p:nvPr>
        </p:nvSpPr>
        <p:spPr/>
        <p:txBody>
          <a:bodyPr/>
          <a:lstStyle/>
          <a:p>
            <a:r>
              <a:rPr lang="en-US" dirty="0"/>
              <a:t>B</a:t>
            </a:r>
            <a:r>
              <a:rPr lang="en-US" dirty="0" smtClean="0"/>
              <a:t>usiness intelligence </a:t>
            </a:r>
            <a:r>
              <a:rPr lang="en-US" dirty="0"/>
              <a:t>a critical </a:t>
            </a:r>
            <a:r>
              <a:rPr lang="en-US" dirty="0" smtClean="0"/>
              <a:t>skill</a:t>
            </a:r>
          </a:p>
          <a:p>
            <a:r>
              <a:rPr lang="en-US" dirty="0" smtClean="0"/>
              <a:t>Enables imagining </a:t>
            </a:r>
            <a:r>
              <a:rPr lang="en-US" dirty="0"/>
              <a:t>innovative uses for </a:t>
            </a:r>
            <a:r>
              <a:rPr lang="en-US" dirty="0" smtClean="0"/>
              <a:t>data </a:t>
            </a:r>
            <a:r>
              <a:rPr lang="en-US" dirty="0"/>
              <a:t>your employer generates </a:t>
            </a:r>
            <a:r>
              <a:rPr lang="en-US" dirty="0" smtClean="0"/>
              <a:t>and </a:t>
            </a:r>
            <a:r>
              <a:rPr lang="en-US" dirty="0"/>
              <a:t>know some of </a:t>
            </a:r>
            <a:r>
              <a:rPr lang="en-US" dirty="0" smtClean="0"/>
              <a:t>constraints of </a:t>
            </a:r>
            <a:r>
              <a:rPr lang="en-US" dirty="0"/>
              <a:t>such </a:t>
            </a:r>
            <a:r>
              <a:rPr lang="en-US" dirty="0" smtClean="0"/>
              <a:t>use</a:t>
            </a:r>
          </a:p>
          <a:p>
            <a:r>
              <a:rPr lang="en-US" dirty="0" smtClean="0"/>
              <a:t>Digital marketing #1 </a:t>
            </a:r>
            <a:r>
              <a:rPr lang="en-US" dirty="0"/>
              <a:t>priority for technology </a:t>
            </a:r>
            <a:r>
              <a:rPr lang="en-US" dirty="0" smtClean="0"/>
              <a:t>investment</a:t>
            </a:r>
          </a:p>
          <a:p>
            <a:r>
              <a:rPr lang="en-US" dirty="0" smtClean="0"/>
              <a:t>At </a:t>
            </a:r>
            <a:r>
              <a:rPr lang="en-US" dirty="0"/>
              <a:t>PRIDE, </a:t>
            </a:r>
            <a:r>
              <a:rPr lang="en-US" dirty="0" smtClean="0"/>
              <a:t>knowledge </a:t>
            </a:r>
            <a:r>
              <a:rPr lang="en-US" dirty="0"/>
              <a:t>of this chapter </a:t>
            </a:r>
            <a:r>
              <a:rPr lang="en-US" dirty="0" smtClean="0"/>
              <a:t>helps </a:t>
            </a:r>
            <a:r>
              <a:rPr lang="en-US" dirty="0"/>
              <a:t>understand </a:t>
            </a:r>
            <a:r>
              <a:rPr lang="en-US" dirty="0" smtClean="0"/>
              <a:t>possible uses for </a:t>
            </a:r>
            <a:r>
              <a:rPr lang="en-US" dirty="0"/>
              <a:t>exercise </a:t>
            </a:r>
            <a:r>
              <a:rPr lang="en-US" dirty="0" smtClean="0"/>
              <a:t>data</a:t>
            </a:r>
          </a:p>
          <a:p>
            <a:endParaRPr lang="en-US" dirty="0"/>
          </a:p>
        </p:txBody>
      </p:sp>
    </p:spTree>
    <p:extLst>
      <p:ext uri="{BB962C8B-B14F-4D97-AF65-F5344CB8AC3E}">
        <p14:creationId xmlns:p14="http://schemas.microsoft.com/office/powerpoint/2010/main" xmlns="" val="407670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Guide: </a:t>
            </a:r>
            <a:r>
              <a:rPr lang="en-US" dirty="0"/>
              <a:t>Unseen </a:t>
            </a:r>
            <a:r>
              <a:rPr lang="en-US" dirty="0" smtClean="0"/>
              <a:t>Cyberazzi</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b="1" dirty="0"/>
              <a:t>D</a:t>
            </a:r>
            <a:r>
              <a:rPr lang="en-US" b="1" dirty="0" smtClean="0"/>
              <a:t>ata broker </a:t>
            </a:r>
            <a:r>
              <a:rPr lang="en-US" dirty="0" smtClean="0"/>
              <a:t>or</a:t>
            </a:r>
            <a:r>
              <a:rPr lang="en-US" b="1" dirty="0" smtClean="0"/>
              <a:t> Data aggregator</a:t>
            </a:r>
          </a:p>
          <a:p>
            <a:pPr lvl="2"/>
            <a:r>
              <a:rPr lang="en-US" dirty="0"/>
              <a:t>A</a:t>
            </a:r>
            <a:r>
              <a:rPr lang="en-US" dirty="0" smtClean="0"/>
              <a:t>cquires </a:t>
            </a:r>
            <a:r>
              <a:rPr lang="en-US" dirty="0"/>
              <a:t>and purchases consumer and other data from public records, retailers, Internet cookie vendors, social media trackers, and other </a:t>
            </a:r>
            <a:r>
              <a:rPr lang="en-US" dirty="0" smtClean="0"/>
              <a:t>sources</a:t>
            </a:r>
          </a:p>
          <a:p>
            <a:pPr lvl="2"/>
            <a:r>
              <a:rPr lang="en-US" dirty="0" smtClean="0"/>
              <a:t>Used </a:t>
            </a:r>
            <a:r>
              <a:rPr lang="en-US" dirty="0"/>
              <a:t>to create business intelligence </a:t>
            </a:r>
            <a:r>
              <a:rPr lang="en-US" dirty="0" smtClean="0"/>
              <a:t>to sell </a:t>
            </a:r>
            <a:r>
              <a:rPr lang="en-US" dirty="0"/>
              <a:t>to companies and </a:t>
            </a:r>
            <a:r>
              <a:rPr lang="en-US" dirty="0" smtClean="0"/>
              <a:t>governments</a:t>
            </a:r>
            <a:endParaRPr lang="en-US" dirty="0"/>
          </a:p>
        </p:txBody>
      </p:sp>
    </p:spTree>
    <p:extLst>
      <p:ext uri="{BB962C8B-B14F-4D97-AF65-F5344CB8AC3E}">
        <p14:creationId xmlns:p14="http://schemas.microsoft.com/office/powerpoint/2010/main" xmlns="" val="4294601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Guide: </a:t>
            </a:r>
            <a:r>
              <a:rPr lang="en-US" dirty="0"/>
              <a:t>Unseen </a:t>
            </a:r>
            <a:r>
              <a:rPr lang="en-US" dirty="0" smtClean="0"/>
              <a:t>Cyberazzi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IN" dirty="0"/>
              <a:t>C</a:t>
            </a:r>
            <a:r>
              <a:rPr lang="en-IN" dirty="0" smtClean="0"/>
              <a:t>heap </a:t>
            </a:r>
            <a:r>
              <a:rPr lang="en-IN" dirty="0"/>
              <a:t>cloud processing makes processing consumer data </a:t>
            </a:r>
            <a:r>
              <a:rPr lang="en-IN" dirty="0" smtClean="0"/>
              <a:t>easier, </a:t>
            </a:r>
            <a:r>
              <a:rPr lang="en-IN" dirty="0"/>
              <a:t>less </a:t>
            </a:r>
            <a:r>
              <a:rPr lang="en-IN" dirty="0" smtClean="0"/>
              <a:t>expensive</a:t>
            </a:r>
          </a:p>
          <a:p>
            <a:r>
              <a:rPr lang="en-US" dirty="0"/>
              <a:t>P</a:t>
            </a:r>
            <a:r>
              <a:rPr lang="en-US" dirty="0" smtClean="0"/>
              <a:t>rocessing happens </a:t>
            </a:r>
            <a:r>
              <a:rPr lang="en-US" dirty="0"/>
              <a:t>in </a:t>
            </a:r>
            <a:r>
              <a:rPr lang="en-US" dirty="0" smtClean="0"/>
              <a:t>secret</a:t>
            </a:r>
            <a:endParaRPr lang="en-US" dirty="0"/>
          </a:p>
          <a:p>
            <a:r>
              <a:rPr lang="en-US" dirty="0" smtClean="0"/>
              <a:t>Data </a:t>
            </a:r>
            <a:r>
              <a:rPr lang="en-US" dirty="0"/>
              <a:t>brokers enable you to </a:t>
            </a:r>
            <a:r>
              <a:rPr lang="en-US" dirty="0" smtClean="0"/>
              <a:t>view data stored </a:t>
            </a:r>
            <a:r>
              <a:rPr lang="en-US" dirty="0"/>
              <a:t>about </a:t>
            </a:r>
            <a:r>
              <a:rPr lang="en-US" dirty="0" smtClean="0"/>
              <a:t>you, but:</a:t>
            </a:r>
          </a:p>
          <a:p>
            <a:pPr lvl="2"/>
            <a:r>
              <a:rPr lang="en-US" dirty="0" smtClean="0"/>
              <a:t>Difficult </a:t>
            </a:r>
            <a:r>
              <a:rPr lang="en-US" dirty="0"/>
              <a:t>to learn how to request your </a:t>
            </a:r>
            <a:r>
              <a:rPr lang="en-US" dirty="0" smtClean="0"/>
              <a:t>data</a:t>
            </a:r>
          </a:p>
          <a:p>
            <a:pPr lvl="2"/>
            <a:r>
              <a:rPr lang="en-US" dirty="0" smtClean="0"/>
              <a:t>Torturous process to file for it</a:t>
            </a:r>
          </a:p>
          <a:p>
            <a:pPr lvl="2"/>
            <a:r>
              <a:rPr lang="en-US" dirty="0" smtClean="0"/>
              <a:t>Limited data usefulness</a:t>
            </a:r>
          </a:p>
        </p:txBody>
      </p:sp>
    </p:spTree>
    <p:extLst>
      <p:ext uri="{BB962C8B-B14F-4D97-AF65-F5344CB8AC3E}">
        <p14:creationId xmlns:p14="http://schemas.microsoft.com/office/powerpoint/2010/main" xmlns="" val="21221698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Guide: </a:t>
            </a:r>
            <a:r>
              <a:rPr lang="en-US" dirty="0"/>
              <a:t>Unseen </a:t>
            </a:r>
            <a:r>
              <a:rPr lang="en-US" dirty="0" smtClean="0"/>
              <a:t>Cyberazzi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Do </a:t>
            </a:r>
            <a:r>
              <a:rPr lang="en-US" dirty="0"/>
              <a:t>you know what data is gathered about </a:t>
            </a:r>
            <a:r>
              <a:rPr lang="en-US" dirty="0" smtClean="0"/>
              <a:t>you? </a:t>
            </a:r>
            <a:r>
              <a:rPr lang="en-US" dirty="0"/>
              <a:t>W</a:t>
            </a:r>
            <a:r>
              <a:rPr lang="en-US" dirty="0" smtClean="0"/>
              <a:t>hat </a:t>
            </a:r>
            <a:r>
              <a:rPr lang="en-US" dirty="0"/>
              <a:t>is done with it?</a:t>
            </a:r>
          </a:p>
          <a:p>
            <a:r>
              <a:rPr lang="en-US" dirty="0" smtClean="0"/>
              <a:t>Have </a:t>
            </a:r>
            <a:r>
              <a:rPr lang="en-US" dirty="0"/>
              <a:t>you thought </a:t>
            </a:r>
            <a:r>
              <a:rPr lang="en-US" dirty="0" smtClean="0"/>
              <a:t>about </a:t>
            </a:r>
            <a:r>
              <a:rPr lang="en-US" dirty="0"/>
              <a:t>conclusions </a:t>
            </a:r>
            <a:r>
              <a:rPr lang="en-US" dirty="0" smtClean="0"/>
              <a:t>data aggregators, </a:t>
            </a:r>
            <a:r>
              <a:rPr lang="en-US" dirty="0"/>
              <a:t>or </a:t>
            </a:r>
            <a:r>
              <a:rPr lang="en-US" dirty="0" smtClean="0"/>
              <a:t>their clients, </a:t>
            </a:r>
            <a:r>
              <a:rPr lang="en-US" dirty="0"/>
              <a:t>could make based on your use of frequent buyer cards?</a:t>
            </a:r>
          </a:p>
          <a:p>
            <a:r>
              <a:rPr lang="en-US" dirty="0"/>
              <a:t>C</a:t>
            </a:r>
            <a:r>
              <a:rPr lang="en-US" dirty="0" smtClean="0"/>
              <a:t>oncerned </a:t>
            </a:r>
            <a:r>
              <a:rPr lang="en-US" dirty="0"/>
              <a:t>about </a:t>
            </a:r>
            <a:r>
              <a:rPr lang="en-US" dirty="0" smtClean="0"/>
              <a:t>what federal </a:t>
            </a:r>
            <a:r>
              <a:rPr lang="en-US" dirty="0"/>
              <a:t>government </a:t>
            </a:r>
            <a:r>
              <a:rPr lang="en-US" dirty="0" smtClean="0"/>
              <a:t>might do with data it gets </a:t>
            </a:r>
            <a:r>
              <a:rPr lang="en-US" dirty="0"/>
              <a:t>from data aggregators?</a:t>
            </a:r>
          </a:p>
          <a:p>
            <a:r>
              <a:rPr lang="en-US" dirty="0" smtClean="0"/>
              <a:t>Where </a:t>
            </a:r>
            <a:r>
              <a:rPr lang="en-US" dirty="0"/>
              <a:t>does all of this end? </a:t>
            </a:r>
            <a:endParaRPr lang="en-US" dirty="0" smtClean="0"/>
          </a:p>
          <a:p>
            <a:r>
              <a:rPr lang="en-US" dirty="0" smtClean="0"/>
              <a:t>What </a:t>
            </a:r>
            <a:r>
              <a:rPr lang="en-US" dirty="0"/>
              <a:t>will life be like for your children or grandchildren?</a:t>
            </a:r>
          </a:p>
          <a:p>
            <a:endParaRPr lang="en-US" dirty="0" smtClean="0"/>
          </a:p>
        </p:txBody>
      </p:sp>
    </p:spTree>
    <p:extLst>
      <p:ext uri="{BB962C8B-B14F-4D97-AF65-F5344CB8AC3E}">
        <p14:creationId xmlns:p14="http://schemas.microsoft.com/office/powerpoint/2010/main" xmlns="" val="852860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AutoShape 2"/>
          <p:cNvSpPr>
            <a:spLocks noGrp="1" noChangeArrowheads="1"/>
          </p:cNvSpPr>
          <p:nvPr>
            <p:ph type="title"/>
          </p:nvPr>
        </p:nvSpPr>
        <p:spPr/>
        <p:txBody>
          <a:bodyPr/>
          <a:lstStyle/>
          <a:p>
            <a:pPr>
              <a:defRPr/>
            </a:pPr>
            <a:r>
              <a:rPr lang="en-US" dirty="0" smtClean="0">
                <a:solidFill>
                  <a:schemeClr val="accent3">
                    <a:lumMod val="10000"/>
                  </a:schemeClr>
                </a:solidFill>
                <a:cs typeface="Arial" charset="0"/>
              </a:rPr>
              <a:t>Guide: Semantic Security</a:t>
            </a:r>
          </a:p>
        </p:txBody>
      </p:sp>
      <p:sp>
        <p:nvSpPr>
          <p:cNvPr id="105479" name="Footer Placeholder 4"/>
          <p:cNvSpPr>
            <a:spLocks noGrp="1"/>
          </p:cNvSpPr>
          <p:nvPr>
            <p:ph type="ftr" sz="quarter" idx="10"/>
          </p:nvPr>
        </p:nvSpPr>
        <p:spPr bwMode="auto">
          <a:ln>
            <a:miter lim="800000"/>
            <a:headEnd/>
            <a:tailEnd/>
          </a:ln>
          <a:extLst/>
        </p:spPr>
        <p:txBody>
          <a:bodyPr wrap="square"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mtClean="0">
                <a:solidFill>
                  <a:srgbClr val="00040C"/>
                </a:solidFill>
              </a:rPr>
              <a:t>Copyright © 2017 Pearson Education, Inc.</a:t>
            </a:r>
            <a:endParaRPr lang="en-US" dirty="0" smtClean="0">
              <a:solidFill>
                <a:srgbClr val="00040C"/>
              </a:solidFill>
            </a:endParaRPr>
          </a:p>
        </p:txBody>
      </p:sp>
      <p:sp>
        <p:nvSpPr>
          <p:cNvPr id="2" name="Content Placeholder 1"/>
          <p:cNvSpPr>
            <a:spLocks noGrp="1"/>
          </p:cNvSpPr>
          <p:nvPr>
            <p:ph idx="1"/>
          </p:nvPr>
        </p:nvSpPr>
        <p:spPr>
          <a:solidFill>
            <a:schemeClr val="bg1"/>
          </a:solidFill>
        </p:spPr>
        <p:txBody>
          <a:bodyPr>
            <a:normAutofit/>
          </a:bodyPr>
          <a:lstStyle/>
          <a:p>
            <a:pPr marL="407988" lvl="1" indent="-407988" defTabSz="889000">
              <a:lnSpc>
                <a:spcPct val="90000"/>
              </a:lnSpc>
              <a:spcAft>
                <a:spcPct val="15000"/>
              </a:spcAft>
              <a:buClrTx/>
              <a:buFont typeface="+mj-lt"/>
              <a:buAutoNum type="arabicPeriod"/>
              <a:defRPr/>
            </a:pPr>
            <a:r>
              <a:rPr lang="en-US" dirty="0">
                <a:solidFill>
                  <a:schemeClr val="accent3">
                    <a:lumMod val="10000"/>
                  </a:schemeClr>
                </a:solidFill>
              </a:rPr>
              <a:t>Unauthorized access to protected data and </a:t>
            </a:r>
            <a:r>
              <a:rPr lang="en-US" dirty="0" smtClean="0">
                <a:solidFill>
                  <a:schemeClr val="accent3">
                    <a:lumMod val="10000"/>
                  </a:schemeClr>
                </a:solidFill>
              </a:rPr>
              <a:t>information</a:t>
            </a:r>
            <a:endParaRPr lang="en-US" dirty="0">
              <a:solidFill>
                <a:schemeClr val="accent3">
                  <a:lumMod val="10000"/>
                </a:schemeClr>
              </a:solidFill>
            </a:endParaRPr>
          </a:p>
          <a:p>
            <a:pPr marL="682625" lvl="1" indent="-279400" defTabSz="889000">
              <a:lnSpc>
                <a:spcPct val="90000"/>
              </a:lnSpc>
              <a:spcAft>
                <a:spcPct val="15000"/>
              </a:spcAft>
              <a:buClrTx/>
              <a:defRPr/>
            </a:pPr>
            <a:r>
              <a:rPr lang="en-US" dirty="0">
                <a:solidFill>
                  <a:schemeClr val="accent3">
                    <a:lumMod val="10000"/>
                  </a:schemeClr>
                </a:solidFill>
              </a:rPr>
              <a:t>Physical security</a:t>
            </a:r>
          </a:p>
          <a:p>
            <a:pPr marL="1035050" lvl="2" indent="-339725" defTabSz="889000">
              <a:lnSpc>
                <a:spcPct val="90000"/>
              </a:lnSpc>
              <a:spcAft>
                <a:spcPct val="15000"/>
              </a:spcAft>
              <a:buClrTx/>
              <a:buFont typeface="Wingdings" panose="05000000000000000000" pitchFamily="2" charset="2"/>
              <a:buChar char="Ø"/>
              <a:defRPr/>
            </a:pPr>
            <a:r>
              <a:rPr lang="en-US" dirty="0">
                <a:solidFill>
                  <a:schemeClr val="accent3">
                    <a:lumMod val="10000"/>
                  </a:schemeClr>
                </a:solidFill>
              </a:rPr>
              <a:t>Passwords and </a:t>
            </a:r>
            <a:r>
              <a:rPr lang="en-US" dirty="0" smtClean="0">
                <a:solidFill>
                  <a:schemeClr val="accent3">
                    <a:lumMod val="10000"/>
                  </a:schemeClr>
                </a:solidFill>
              </a:rPr>
              <a:t>permissions</a:t>
            </a:r>
            <a:endParaRPr lang="en-US" dirty="0">
              <a:solidFill>
                <a:schemeClr val="accent3">
                  <a:lumMod val="10000"/>
                </a:schemeClr>
              </a:solidFill>
            </a:endParaRPr>
          </a:p>
          <a:p>
            <a:pPr marL="1035050" lvl="2" indent="-339725" defTabSz="889000">
              <a:lnSpc>
                <a:spcPct val="90000"/>
              </a:lnSpc>
              <a:spcAft>
                <a:spcPct val="15000"/>
              </a:spcAft>
              <a:buClrTx/>
              <a:buFont typeface="Wingdings" panose="05000000000000000000" pitchFamily="2" charset="2"/>
              <a:buChar char="Ø"/>
              <a:defRPr/>
            </a:pPr>
            <a:r>
              <a:rPr lang="en-US" dirty="0">
                <a:solidFill>
                  <a:schemeClr val="accent3">
                    <a:lumMod val="10000"/>
                  </a:schemeClr>
                </a:solidFill>
              </a:rPr>
              <a:t>Delivery system must be </a:t>
            </a:r>
            <a:r>
              <a:rPr lang="en-US" dirty="0" smtClean="0">
                <a:solidFill>
                  <a:schemeClr val="accent3">
                    <a:lumMod val="10000"/>
                  </a:schemeClr>
                </a:solidFill>
              </a:rPr>
              <a:t>secure</a:t>
            </a:r>
            <a:endParaRPr lang="en-US" dirty="0">
              <a:solidFill>
                <a:schemeClr val="accent3">
                  <a:lumMod val="10000"/>
                </a:schemeClr>
              </a:solidFill>
            </a:endParaRPr>
          </a:p>
          <a:p>
            <a:pPr marL="407988" lvl="1" indent="-407988" defTabSz="889000">
              <a:lnSpc>
                <a:spcPct val="90000"/>
              </a:lnSpc>
              <a:spcAft>
                <a:spcPct val="15000"/>
              </a:spcAft>
              <a:buClrTx/>
              <a:buFont typeface="+mj-lt"/>
              <a:buAutoNum type="arabicPeriod" startAt="2"/>
              <a:defRPr/>
            </a:pPr>
            <a:r>
              <a:rPr lang="en-US" dirty="0">
                <a:solidFill>
                  <a:schemeClr val="accent3">
                    <a:lumMod val="10000"/>
                  </a:schemeClr>
                </a:solidFill>
              </a:rPr>
              <a:t>Unintended release of protected information through reports </a:t>
            </a:r>
            <a:r>
              <a:rPr lang="en-US" dirty="0" smtClean="0">
                <a:solidFill>
                  <a:schemeClr val="accent3">
                    <a:lumMod val="10000"/>
                  </a:schemeClr>
                </a:solidFill>
              </a:rPr>
              <a:t>and documents</a:t>
            </a:r>
          </a:p>
          <a:p>
            <a:pPr marL="407988" lvl="1" indent="-407988" defTabSz="889000">
              <a:lnSpc>
                <a:spcPct val="90000"/>
              </a:lnSpc>
              <a:spcAft>
                <a:spcPct val="15000"/>
              </a:spcAft>
              <a:buClrTx/>
              <a:buFont typeface="+mj-lt"/>
              <a:buAutoNum type="arabicPeriod" startAt="2"/>
              <a:defRPr/>
            </a:pPr>
            <a:r>
              <a:rPr lang="en-US" dirty="0" smtClean="0"/>
              <a:t>What, </a:t>
            </a:r>
            <a:r>
              <a:rPr lang="en-US" dirty="0"/>
              <a:t>if </a:t>
            </a:r>
            <a:r>
              <a:rPr lang="en-US" dirty="0" smtClean="0"/>
              <a:t>anything, </a:t>
            </a:r>
            <a:r>
              <a:rPr lang="en-US" dirty="0"/>
              <a:t>can be done to prevent what Megan did?  </a:t>
            </a:r>
          </a:p>
          <a:p>
            <a:pPr>
              <a:defRPr/>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
        <p:nvSpPr>
          <p:cNvPr id="4" name="Content Placeholder 3"/>
          <p:cNvSpPr>
            <a:spLocks noGrp="1"/>
          </p:cNvSpPr>
          <p:nvPr>
            <p:ph idx="1"/>
          </p:nvPr>
        </p:nvSpPr>
        <p:spPr>
          <a:solidFill>
            <a:schemeClr val="bg1"/>
          </a:solidFill>
        </p:spPr>
        <p:txBody>
          <a:bodyPr/>
          <a:lstStyle/>
          <a:p>
            <a:pPr marL="681038" indent="-681038">
              <a:buNone/>
            </a:pPr>
            <a:r>
              <a:rPr lang="en-US" dirty="0"/>
              <a:t>Q1: How do organizations use business intelligence (BI) systems?</a:t>
            </a:r>
          </a:p>
          <a:p>
            <a:pPr marL="681038" indent="-681038">
              <a:buNone/>
            </a:pPr>
            <a:r>
              <a:rPr lang="en-US" dirty="0"/>
              <a:t>Q2: What are the three primary activities in the BI process?</a:t>
            </a:r>
          </a:p>
          <a:p>
            <a:pPr marL="681038" indent="-681038">
              <a:buNone/>
            </a:pPr>
            <a:r>
              <a:rPr lang="en-US" dirty="0"/>
              <a:t>Q3: How do organizations use data warehouses and data marts to acquire data?</a:t>
            </a:r>
          </a:p>
          <a:p>
            <a:pPr marL="681038" indent="-681038">
              <a:buNone/>
            </a:pPr>
            <a:r>
              <a:rPr lang="en-US" dirty="0"/>
              <a:t>Q4: What are three techniques for processing BI Data?</a:t>
            </a:r>
          </a:p>
          <a:p>
            <a:pPr marL="681038" indent="-681038">
              <a:buNone/>
            </a:pPr>
            <a:r>
              <a:rPr lang="en-US" dirty="0"/>
              <a:t>Q5: What are the alternatives for publishing BI?</a:t>
            </a:r>
          </a:p>
          <a:p>
            <a:pPr marL="1084263" indent="-401638">
              <a:buFont typeface="Wingdings" panose="05000000000000000000" pitchFamily="2" charset="2"/>
              <a:buChar char="Ø"/>
            </a:pPr>
            <a:r>
              <a:rPr lang="en-US" dirty="0"/>
              <a:t>How does the knowledge in this chapter help you</a:t>
            </a:r>
            <a:r>
              <a:rPr lang="en-US" dirty="0" smtClean="0"/>
              <a:t>?</a:t>
            </a:r>
            <a:endParaRPr lang="en-US" dirty="0"/>
          </a:p>
        </p:txBody>
      </p:sp>
    </p:spTree>
    <p:extLst>
      <p:ext uri="{BB962C8B-B14F-4D97-AF65-F5344CB8AC3E}">
        <p14:creationId xmlns:p14="http://schemas.microsoft.com/office/powerpoint/2010/main" xmlns="" val="2016607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3" cstate="print"/>
          <a:stretch>
            <a:fillRect/>
          </a:stretch>
        </p:blipFill>
        <p:spPr>
          <a:xfrm>
            <a:off x="1545245" y="1556027"/>
            <a:ext cx="9144000" cy="4023360"/>
          </a:xfrm>
          <a:prstGeom prst="rect">
            <a:avLst/>
          </a:prstGeom>
        </p:spPr>
      </p:pic>
      <p:sp>
        <p:nvSpPr>
          <p:cNvPr id="2" name="Title 1"/>
          <p:cNvSpPr>
            <a:spLocks noGrp="1"/>
          </p:cNvSpPr>
          <p:nvPr>
            <p:ph type="title"/>
          </p:nvPr>
        </p:nvSpPr>
        <p:spPr/>
        <p:txBody>
          <a:bodyPr/>
          <a:lstStyle/>
          <a:p>
            <a:pPr marL="914400" indent="-914400"/>
            <a:r>
              <a:rPr lang="en-US" dirty="0" smtClean="0"/>
              <a:t>Q1: How Do Organizations Use Business Intelligence (BI) Systems?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Content Placeholder 6"/>
          <p:cNvSpPr>
            <a:spLocks noGrp="1"/>
          </p:cNvSpPr>
          <p:nvPr>
            <p:ph idx="1"/>
          </p:nvPr>
        </p:nvSpPr>
        <p:spPr>
          <a:xfrm>
            <a:off x="5973091" y="1628451"/>
            <a:ext cx="3805085" cy="966734"/>
          </a:xfrm>
        </p:spPr>
        <p:txBody>
          <a:bodyPr/>
          <a:lstStyle/>
          <a:p>
            <a:pPr marL="0" indent="0">
              <a:buNone/>
            </a:pPr>
            <a:r>
              <a:rPr lang="en-US" sz="2400" dirty="0" smtClean="0"/>
              <a:t>Structure </a:t>
            </a:r>
            <a:r>
              <a:rPr lang="en-US" sz="2400" dirty="0"/>
              <a:t>of </a:t>
            </a:r>
            <a:r>
              <a:rPr lang="en-US" sz="2400" dirty="0" smtClean="0"/>
              <a:t>Business Intelligence </a:t>
            </a:r>
            <a:r>
              <a:rPr lang="en-US" sz="2400" dirty="0"/>
              <a:t>System</a:t>
            </a:r>
          </a:p>
        </p:txBody>
      </p:sp>
      <p:sp>
        <p:nvSpPr>
          <p:cNvPr id="8" name="AutoShape 3"/>
          <p:cNvSpPr>
            <a:spLocks noChangeAspect="1" noChangeArrowheads="1" noTextEdit="1"/>
          </p:cNvSpPr>
          <p:nvPr/>
        </p:nvSpPr>
        <p:spPr bwMode="auto">
          <a:xfrm>
            <a:off x="1562244" y="1750921"/>
            <a:ext cx="9043988" cy="394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xmlns="" val="3038352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2"/>
          <p:cNvSpPr>
            <a:spLocks noGrp="1"/>
          </p:cNvSpPr>
          <p:nvPr>
            <p:ph type="title"/>
          </p:nvPr>
        </p:nvSpPr>
        <p:spPr/>
        <p:txBody>
          <a:bodyPr/>
          <a:lstStyle/>
          <a:p>
            <a:r>
              <a:rPr lang="en-US" dirty="0" smtClean="0">
                <a:latin typeface="Arial" charset="0"/>
                <a:cs typeface="Arial" charset="0"/>
              </a:rPr>
              <a:t>Case Study 9: Hadoop the Cookie Cutter</a:t>
            </a:r>
          </a:p>
        </p:txBody>
      </p:sp>
      <p:sp>
        <p:nvSpPr>
          <p:cNvPr id="109572" name="Footer Placeholder 4"/>
          <p:cNvSpPr>
            <a:spLocks noGrp="1"/>
          </p:cNvSpPr>
          <p:nvPr>
            <p:ph type="ftr" sz="quarter" idx="10"/>
          </p:nvPr>
        </p:nvSpPr>
        <p:spPr bwMode="auto">
          <a:ln>
            <a:miter lim="800000"/>
            <a:headEnd/>
            <a:tailEnd/>
          </a:ln>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mtClean="0">
                <a:latin typeface="Arial" panose="020B0604020202020204" pitchFamily="34" charset="0"/>
              </a:rPr>
              <a:t>Copyright © 2017 Pearson Education, Inc.</a:t>
            </a:r>
            <a:endParaRPr lang="en-US" dirty="0" smtClean="0">
              <a:latin typeface="Arial" panose="020B0604020202020204" pitchFamily="34" charset="0"/>
            </a:endParaRPr>
          </a:p>
        </p:txBody>
      </p:sp>
      <p:sp>
        <p:nvSpPr>
          <p:cNvPr id="78851" name="Content Placeholder 2"/>
          <p:cNvSpPr>
            <a:spLocks noGrp="1"/>
          </p:cNvSpPr>
          <p:nvPr>
            <p:ph idx="1"/>
          </p:nvPr>
        </p:nvSpPr>
        <p:spPr>
          <a:solidFill>
            <a:schemeClr val="bg1"/>
          </a:solidFill>
        </p:spPr>
        <p:txBody>
          <a:bodyPr/>
          <a:lstStyle/>
          <a:p>
            <a:pPr marL="238125" indent="-238125">
              <a:buFont typeface="Arial" charset="0"/>
              <a:buChar char="•"/>
            </a:pPr>
            <a:r>
              <a:rPr lang="en-US" dirty="0">
                <a:latin typeface="Arial" charset="0"/>
                <a:cs typeface="Arial" charset="0"/>
              </a:rPr>
              <a:t>Third-party cookie created by a site other than one you </a:t>
            </a:r>
            <a:r>
              <a:rPr lang="en-US" dirty="0" smtClean="0">
                <a:latin typeface="Arial" charset="0"/>
                <a:cs typeface="Arial" charset="0"/>
              </a:rPr>
              <a:t>visited</a:t>
            </a:r>
            <a:endParaRPr lang="en-US" dirty="0">
              <a:latin typeface="Arial" charset="0"/>
              <a:cs typeface="Arial" charset="0"/>
            </a:endParaRPr>
          </a:p>
          <a:p>
            <a:pPr marL="238125" indent="-238125">
              <a:buFont typeface="Arial" charset="0"/>
              <a:buChar char="•"/>
            </a:pPr>
            <a:r>
              <a:rPr lang="en-US" dirty="0">
                <a:latin typeface="Arial" charset="0"/>
                <a:cs typeface="Arial" charset="0"/>
              </a:rPr>
              <a:t>M</a:t>
            </a:r>
            <a:r>
              <a:rPr lang="en-US" dirty="0" smtClean="0">
                <a:latin typeface="Arial" charset="0"/>
                <a:cs typeface="Arial" charset="0"/>
              </a:rPr>
              <a:t>ost commonly </a:t>
            </a:r>
            <a:r>
              <a:rPr lang="en-US" dirty="0">
                <a:latin typeface="Arial" charset="0"/>
                <a:cs typeface="Arial" charset="0"/>
              </a:rPr>
              <a:t>occurs when a Web page includes content from multiple </a:t>
            </a:r>
            <a:r>
              <a:rPr lang="en-US" dirty="0" smtClean="0">
                <a:latin typeface="Arial" charset="0"/>
                <a:cs typeface="Arial" charset="0"/>
              </a:rPr>
              <a:t>sources</a:t>
            </a:r>
            <a:endParaRPr lang="en-US" dirty="0">
              <a:latin typeface="Arial" charset="0"/>
              <a:cs typeface="Arial" charset="0"/>
            </a:endParaRPr>
          </a:p>
          <a:p>
            <a:pPr marL="238125" indent="-238125">
              <a:buFont typeface="Arial" charset="0"/>
              <a:buChar char="•"/>
            </a:pPr>
            <a:r>
              <a:rPr lang="en-US" dirty="0">
                <a:latin typeface="Arial" charset="0"/>
                <a:cs typeface="Arial" charset="0"/>
                <a:hlinkClick r:id="rId3"/>
              </a:rPr>
              <a:t>DoubleClick</a:t>
            </a:r>
            <a:endParaRPr lang="en-US" dirty="0">
              <a:latin typeface="Arial" charset="0"/>
              <a:cs typeface="Arial" charset="0"/>
            </a:endParaRPr>
          </a:p>
          <a:p>
            <a:pPr marL="517525" lvl="1" indent="-282575">
              <a:buFont typeface="Arial" charset="0"/>
              <a:buChar char="–"/>
            </a:pPr>
            <a:r>
              <a:rPr lang="en-US" dirty="0">
                <a:latin typeface="Arial" charset="0"/>
                <a:cs typeface="Arial" charset="0"/>
              </a:rPr>
              <a:t>IP address where content was </a:t>
            </a:r>
            <a:r>
              <a:rPr lang="en-US" dirty="0" smtClean="0">
                <a:latin typeface="Arial" charset="0"/>
                <a:cs typeface="Arial" charset="0"/>
              </a:rPr>
              <a:t>delivered</a:t>
            </a:r>
            <a:endParaRPr lang="en-US" dirty="0">
              <a:latin typeface="Arial" charset="0"/>
              <a:cs typeface="Arial" charset="0"/>
            </a:endParaRPr>
          </a:p>
          <a:p>
            <a:pPr marL="517525" lvl="1" indent="-282575">
              <a:buFont typeface="Arial" charset="0"/>
              <a:buChar char="–"/>
            </a:pPr>
            <a:r>
              <a:rPr lang="en-US" dirty="0">
                <a:latin typeface="Arial" charset="0"/>
                <a:cs typeface="Arial" charset="0"/>
              </a:rPr>
              <a:t>Records data in cookie log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dirty="0" smtClean="0">
                <a:latin typeface="Arial" charset="0"/>
                <a:cs typeface="Arial" charset="0"/>
              </a:rPr>
              <a:t>Case Study 9: Hadoop the Cookie Cutter (cont'd)</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
        <p:nvSpPr>
          <p:cNvPr id="4" name="Content Placeholder 3"/>
          <p:cNvSpPr>
            <a:spLocks noGrp="1"/>
          </p:cNvSpPr>
          <p:nvPr>
            <p:ph idx="1"/>
          </p:nvPr>
        </p:nvSpPr>
        <p:spPr>
          <a:solidFill>
            <a:schemeClr val="bg1"/>
          </a:solidFill>
        </p:spPr>
        <p:txBody>
          <a:bodyPr/>
          <a:lstStyle/>
          <a:p>
            <a:pPr marL="236538" indent="-236538">
              <a:buFont typeface="Arial" panose="020B0604020202020204" pitchFamily="34" charset="0"/>
              <a:buChar char="•"/>
              <a:defRPr/>
            </a:pPr>
            <a:r>
              <a:rPr lang="en-US" dirty="0" smtClean="0"/>
              <a:t>Third-party cookie owner has history of what was shown, what ads clicked, and intervals between interactions</a:t>
            </a:r>
          </a:p>
          <a:p>
            <a:pPr marL="236538" indent="-236538">
              <a:buFont typeface="Arial" panose="020B0604020202020204" pitchFamily="34" charset="0"/>
              <a:buChar char="•"/>
              <a:defRPr/>
            </a:pPr>
            <a:r>
              <a:rPr lang="en-US" dirty="0" smtClean="0"/>
              <a:t>Cookie log </a:t>
            </a:r>
          </a:p>
          <a:p>
            <a:pPr marL="806450" lvl="2" indent="-412750">
              <a:defRPr/>
            </a:pPr>
            <a:r>
              <a:rPr lang="en-US" dirty="0" smtClean="0"/>
              <a:t>Contains data on how you respond to ads and your pattern of visiting various Web sites where ads placed</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sz="3600" dirty="0" smtClean="0">
                <a:latin typeface="Arial" charset="0"/>
                <a:cs typeface="Arial" charset="0"/>
                <a:hlinkClick r:id="rId3"/>
              </a:rPr>
              <a:t>FireFox </a:t>
            </a:r>
            <a:r>
              <a:rPr lang="en-US" sz="3600" i="1" dirty="0" smtClean="0">
                <a:latin typeface="Arial" charset="0"/>
                <a:cs typeface="Arial" charset="0"/>
                <a:hlinkClick r:id="rId3"/>
              </a:rPr>
              <a:t>Lightbeam</a:t>
            </a:r>
            <a:r>
              <a:rPr lang="en-US" sz="3600" i="1" dirty="0" smtClean="0">
                <a:latin typeface="Arial" charset="0"/>
                <a:cs typeface="Arial" charset="0"/>
              </a:rPr>
              <a:t>: </a:t>
            </a:r>
            <a:r>
              <a:rPr lang="en-US" i="1" dirty="0">
                <a:latin typeface="Arial" charset="0"/>
                <a:cs typeface="Arial" charset="0"/>
              </a:rPr>
              <a:t>Start Up </a:t>
            </a:r>
            <a:r>
              <a:rPr lang="en-US" i="1" dirty="0" smtClean="0">
                <a:latin typeface="Arial" charset="0"/>
                <a:cs typeface="Arial" charset="0"/>
              </a:rPr>
              <a:t>Display</a:t>
            </a:r>
            <a:endParaRPr lang="en-US" sz="3600"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pic>
        <p:nvPicPr>
          <p:cNvPr id="2" name="Picture 1"/>
          <p:cNvPicPr preferRelativeResize="0">
            <a:picLocks/>
          </p:cNvPicPr>
          <p:nvPr/>
        </p:nvPicPr>
        <p:blipFill>
          <a:blip r:embed="rId4" cstate="print">
            <a:grayscl/>
            <a:extLst>
              <a:ext uri="{28A0092B-C50C-407E-A947-70E740481C1C}">
                <a14:useLocalDpi xmlns:a14="http://schemas.microsoft.com/office/drawing/2010/main" xmlns="" val="0"/>
              </a:ext>
            </a:extLst>
          </a:blip>
          <a:stretch>
            <a:fillRect/>
          </a:stretch>
        </p:blipFill>
        <p:spPr>
          <a:xfrm>
            <a:off x="2182761" y="1587944"/>
            <a:ext cx="7863840" cy="3840480"/>
          </a:xfrm>
          <a:prstGeom prst="rect">
            <a:avLst/>
          </a:prstGeom>
        </p:spPr>
      </p:pic>
      <p:sp>
        <p:nvSpPr>
          <p:cNvPr id="4" name="TextBox 3"/>
          <p:cNvSpPr txBox="1"/>
          <p:nvPr/>
        </p:nvSpPr>
        <p:spPr>
          <a:xfrm>
            <a:off x="8627806" y="2315497"/>
            <a:ext cx="2005781" cy="461665"/>
          </a:xfrm>
          <a:prstGeom prst="rect">
            <a:avLst/>
          </a:prstGeom>
          <a:solidFill>
            <a:srgbClr val="FFFFAF"/>
          </a:solid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No Cookies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Cookies After Visiting MSN.com </a:t>
            </a:r>
            <a:r>
              <a:rPr lang="en-US" dirty="0"/>
              <a:t>and Gmail</a:t>
            </a:r>
            <a:endParaRPr lang="en-US" sz="3600"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4" name="Picture 3"/>
          <p:cNvPicPr preferRelativeResize="0">
            <a:picLocks/>
          </p:cNvPicPr>
          <p:nvPr/>
        </p:nvPicPr>
        <p:blipFill>
          <a:blip r:embed="rId3" cstate="print">
            <a:extLst>
              <a:ext uri="{28A0092B-C50C-407E-A947-70E740481C1C}">
                <a14:useLocalDpi xmlns:a14="http://schemas.microsoft.com/office/drawing/2010/main" xmlns="" val="0"/>
              </a:ext>
            </a:extLst>
          </a:blip>
          <a:stretch>
            <a:fillRect/>
          </a:stretch>
        </p:blipFill>
        <p:spPr>
          <a:xfrm>
            <a:off x="2168011" y="1618245"/>
            <a:ext cx="7863840" cy="3931920"/>
          </a:xfrm>
          <a:prstGeom prst="rect">
            <a:avLst/>
          </a:prstGeom>
        </p:spPr>
      </p:pic>
    </p:spTree>
    <p:extLst>
      <p:ext uri="{BB962C8B-B14F-4D97-AF65-F5344CB8AC3E}">
        <p14:creationId xmlns:p14="http://schemas.microsoft.com/office/powerpoint/2010/main" xmlns="" val="15379645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Sites Visited Yield 27 Third Parties</a:t>
            </a:r>
            <a:endParaRPr lang="en-US" sz="3600"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4" name="Picture 3"/>
          <p:cNvPicPr preferRelativeResize="0">
            <a:picLocks/>
          </p:cNvPicPr>
          <p:nvPr/>
        </p:nvPicPr>
        <p:blipFill>
          <a:blip r:embed="rId3" cstate="print">
            <a:extLst>
              <a:ext uri="{28A0092B-C50C-407E-A947-70E740481C1C}">
                <a14:useLocalDpi xmlns:a14="http://schemas.microsoft.com/office/drawing/2010/main" xmlns="" val="0"/>
              </a:ext>
            </a:extLst>
          </a:blip>
          <a:stretch>
            <a:fillRect/>
          </a:stretch>
        </p:blipFill>
        <p:spPr>
          <a:xfrm>
            <a:off x="2212261" y="1549973"/>
            <a:ext cx="7863840" cy="3840480"/>
          </a:xfrm>
          <a:prstGeom prst="rect">
            <a:avLst/>
          </a:prstGeom>
        </p:spPr>
      </p:pic>
    </p:spTree>
    <p:extLst>
      <p:ext uri="{BB962C8B-B14F-4D97-AF65-F5344CB8AC3E}">
        <p14:creationId xmlns:p14="http://schemas.microsoft.com/office/powerpoint/2010/main" xmlns="" val="4180613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Sites </a:t>
            </a:r>
            <a:r>
              <a:rPr lang="en-US" sz="3600" dirty="0" smtClean="0"/>
              <a:t>Connected </a:t>
            </a:r>
            <a:r>
              <a:rPr lang="en-US" sz="3600" dirty="0"/>
              <a:t>to </a:t>
            </a:r>
            <a:r>
              <a:rPr lang="en-US" sz="3600" dirty="0" smtClean="0"/>
              <a:t>Doubleclick</a:t>
            </a:r>
            <a:endParaRPr lang="en-US" sz="3600"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79523" y="1599846"/>
            <a:ext cx="8016191" cy="3840480"/>
          </a:xfrm>
          <a:prstGeom prst="rect">
            <a:avLst/>
          </a:prstGeom>
        </p:spPr>
      </p:pic>
    </p:spTree>
    <p:extLst>
      <p:ext uri="{BB962C8B-B14F-4D97-AF65-F5344CB8AC3E}">
        <p14:creationId xmlns:p14="http://schemas.microsoft.com/office/powerpoint/2010/main" xmlns="" val="152287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Sample of Uses of Business Intelligence</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8" name="AutoShape 3"/>
          <p:cNvSpPr>
            <a:spLocks noChangeAspect="1" noChangeArrowheads="1" noTextEdit="1"/>
          </p:cNvSpPr>
          <p:nvPr/>
        </p:nvSpPr>
        <p:spPr bwMode="auto">
          <a:xfrm>
            <a:off x="844550" y="1563688"/>
            <a:ext cx="10515600" cy="4030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10"/>
          <p:cNvPicPr>
            <a:picLocks noChangeAspect="1"/>
          </p:cNvPicPr>
          <p:nvPr/>
        </p:nvPicPr>
        <p:blipFill>
          <a:blip r:embed="rId3" cstate="print"/>
          <a:stretch>
            <a:fillRect/>
          </a:stretch>
        </p:blipFill>
        <p:spPr>
          <a:xfrm>
            <a:off x="1371444" y="1563688"/>
            <a:ext cx="9461812" cy="3834716"/>
          </a:xfrm>
          <a:prstGeom prst="rect">
            <a:avLst/>
          </a:prstGeom>
        </p:spPr>
      </p:pic>
    </p:spTree>
    <p:extLst>
      <p:ext uri="{BB962C8B-B14F-4D97-AF65-F5344CB8AC3E}">
        <p14:creationId xmlns:p14="http://schemas.microsoft.com/office/powerpoint/2010/main" xmlns="" val="135120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Typical Uses for BI</a:t>
            </a:r>
            <a:r>
              <a:rPr lang="en-US" dirty="0" smtClean="0"/>
              <a: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92460" y="1573528"/>
            <a:ext cx="10515600" cy="3966660"/>
          </a:xfrm>
        </p:spPr>
        <p:txBody>
          <a:bodyPr/>
          <a:lstStyle/>
          <a:p>
            <a:r>
              <a:rPr lang="en-US" b="1" dirty="0" smtClean="0"/>
              <a:t>Identifying changes in purchasing patterns</a:t>
            </a:r>
          </a:p>
          <a:p>
            <a:pPr lvl="2"/>
            <a:r>
              <a:rPr lang="en-US" dirty="0"/>
              <a:t>I</a:t>
            </a:r>
            <a:r>
              <a:rPr lang="en-US" dirty="0" smtClean="0"/>
              <a:t>mportant </a:t>
            </a:r>
            <a:r>
              <a:rPr lang="en-US" dirty="0"/>
              <a:t>life events </a:t>
            </a:r>
            <a:r>
              <a:rPr lang="en-US" dirty="0" smtClean="0"/>
              <a:t>change </a:t>
            </a:r>
            <a:r>
              <a:rPr lang="en-US" dirty="0"/>
              <a:t>what </a:t>
            </a:r>
            <a:r>
              <a:rPr lang="en-US" dirty="0" smtClean="0"/>
              <a:t>customers buy</a:t>
            </a:r>
          </a:p>
          <a:p>
            <a:r>
              <a:rPr lang="en-US" b="1" dirty="0" smtClean="0"/>
              <a:t>BI for Entertainment</a:t>
            </a:r>
          </a:p>
          <a:p>
            <a:pPr lvl="2"/>
            <a:r>
              <a:rPr lang="en-US" dirty="0" smtClean="0"/>
              <a:t>Netflix has </a:t>
            </a:r>
            <a:r>
              <a:rPr lang="en-US" dirty="0"/>
              <a:t>data on watching, listening, and rental </a:t>
            </a:r>
            <a:r>
              <a:rPr lang="en-US" dirty="0" smtClean="0"/>
              <a:t>habits</a:t>
            </a:r>
          </a:p>
          <a:p>
            <a:pPr lvl="2"/>
            <a:r>
              <a:rPr lang="en-US" dirty="0" smtClean="0"/>
              <a:t>Classify customers by viewing patterns</a:t>
            </a:r>
          </a:p>
          <a:p>
            <a:r>
              <a:rPr lang="en-US" b="1" dirty="0"/>
              <a:t>Just-in-Time Medical </a:t>
            </a:r>
            <a:r>
              <a:rPr lang="en-US" b="1" dirty="0" smtClean="0"/>
              <a:t>Reporting</a:t>
            </a:r>
          </a:p>
          <a:p>
            <a:pPr lvl="2"/>
            <a:r>
              <a:rPr lang="en-US" dirty="0"/>
              <a:t> </a:t>
            </a:r>
            <a:r>
              <a:rPr lang="en-US" dirty="0" smtClean="0"/>
              <a:t>Real-time injection </a:t>
            </a:r>
            <a:r>
              <a:rPr lang="en-US" dirty="0"/>
              <a:t>notification services to doctors </a:t>
            </a:r>
            <a:r>
              <a:rPr lang="en-US" dirty="0" smtClean="0"/>
              <a:t>during exams</a:t>
            </a:r>
            <a:endParaRPr lang="en-US" b="1" dirty="0" smtClean="0"/>
          </a:p>
        </p:txBody>
      </p:sp>
    </p:spTree>
    <p:extLst>
      <p:ext uri="{BB962C8B-B14F-4D97-AF65-F5344CB8AC3E}">
        <p14:creationId xmlns:p14="http://schemas.microsoft.com/office/powerpoint/2010/main" xmlns="" val="837802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1688" indent="-801688"/>
            <a:r>
              <a:rPr lang="en-US" dirty="0" smtClean="0"/>
              <a:t>Q2: What Are the Three Primary Activities in </a:t>
            </a:r>
            <a:r>
              <a:rPr lang="en-US" dirty="0"/>
              <a:t>t</a:t>
            </a:r>
            <a:r>
              <a:rPr lang="en-US" dirty="0" smtClean="0"/>
              <a:t>he BI Process?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smtClean="0"/>
          </a:p>
        </p:txBody>
      </p:sp>
      <p:sp>
        <p:nvSpPr>
          <p:cNvPr id="6" name="AutoShape 3"/>
          <p:cNvSpPr>
            <a:spLocks noChangeAspect="1" noChangeArrowheads="1" noTextEdit="1"/>
          </p:cNvSpPr>
          <p:nvPr/>
        </p:nvSpPr>
        <p:spPr bwMode="auto">
          <a:xfrm>
            <a:off x="1319213" y="1723659"/>
            <a:ext cx="9553575" cy="3744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1310225" y="1551269"/>
            <a:ext cx="9571550" cy="3916469"/>
          </a:xfrm>
          <a:prstGeom prst="rect">
            <a:avLst/>
          </a:prstGeom>
        </p:spPr>
      </p:pic>
    </p:spTree>
    <p:extLst>
      <p:ext uri="{BB962C8B-B14F-4D97-AF65-F5344CB8AC3E}">
        <p14:creationId xmlns:p14="http://schemas.microsoft.com/office/powerpoint/2010/main" xmlns="" val="2475587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Business Intelligence to Find Candidate Parts at </a:t>
            </a:r>
            <a:r>
              <a:rPr lang="en-US" dirty="0" smtClean="0"/>
              <a:t>Falcon Security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p:txBody>
          <a:bodyPr/>
          <a:lstStyle/>
          <a:p>
            <a:r>
              <a:rPr lang="en-US" dirty="0"/>
              <a:t>C</a:t>
            </a:r>
            <a:r>
              <a:rPr lang="en-US" dirty="0" smtClean="0"/>
              <a:t>andidate parts</a:t>
            </a:r>
          </a:p>
          <a:p>
            <a:pPr lvl="2"/>
            <a:r>
              <a:rPr lang="en-US" dirty="0"/>
              <a:t>Provided </a:t>
            </a:r>
            <a:r>
              <a:rPr lang="en-US" dirty="0" smtClean="0"/>
              <a:t>by </a:t>
            </a:r>
            <a:r>
              <a:rPr lang="en-US" dirty="0"/>
              <a:t>vendors </a:t>
            </a:r>
            <a:r>
              <a:rPr lang="en-US" dirty="0" smtClean="0"/>
              <a:t>who agree </a:t>
            </a:r>
            <a:r>
              <a:rPr lang="en-US" dirty="0"/>
              <a:t>to make part design files available for </a:t>
            </a:r>
            <a:r>
              <a:rPr lang="en-US" dirty="0" smtClean="0"/>
              <a:t>sale</a:t>
            </a:r>
            <a:endParaRPr lang="en-US" dirty="0"/>
          </a:p>
          <a:p>
            <a:pPr lvl="2"/>
            <a:r>
              <a:rPr lang="en-US" dirty="0"/>
              <a:t>Purchased by larger </a:t>
            </a:r>
            <a:r>
              <a:rPr lang="en-US" dirty="0" smtClean="0"/>
              <a:t>customers</a:t>
            </a:r>
            <a:endParaRPr lang="en-US" dirty="0"/>
          </a:p>
          <a:p>
            <a:pPr lvl="2"/>
            <a:r>
              <a:rPr lang="en-US" dirty="0"/>
              <a:t>Frequently ordered </a:t>
            </a:r>
            <a:r>
              <a:rPr lang="en-US" dirty="0" smtClean="0"/>
              <a:t>parts</a:t>
            </a:r>
            <a:endParaRPr lang="en-US" dirty="0"/>
          </a:p>
          <a:p>
            <a:pPr lvl="2"/>
            <a:r>
              <a:rPr lang="en-US" dirty="0"/>
              <a:t>Ordered in small </a:t>
            </a:r>
            <a:r>
              <a:rPr lang="en-US" dirty="0" smtClean="0"/>
              <a:t>quantities</a:t>
            </a:r>
          </a:p>
          <a:p>
            <a:pPr lvl="2"/>
            <a:r>
              <a:rPr lang="en-US" dirty="0"/>
              <a:t>Simple in design (easier to 3D print)</a:t>
            </a:r>
            <a:r>
              <a:rPr lang="en-US" dirty="0" smtClean="0"/>
              <a:t> </a:t>
            </a:r>
          </a:p>
          <a:p>
            <a:r>
              <a:rPr lang="en-US" dirty="0"/>
              <a:t>P</a:t>
            </a:r>
            <a:r>
              <a:rPr lang="en-US" dirty="0" smtClean="0"/>
              <a:t>art weight and price </a:t>
            </a:r>
            <a:r>
              <a:rPr lang="en-US" dirty="0"/>
              <a:t>surrogates for </a:t>
            </a:r>
            <a:r>
              <a:rPr lang="en-US" dirty="0" smtClean="0"/>
              <a:t>simplicity</a:t>
            </a:r>
          </a:p>
        </p:txBody>
      </p:sp>
    </p:spTree>
    <p:extLst>
      <p:ext uri="{BB962C8B-B14F-4D97-AF65-F5344CB8AC3E}">
        <p14:creationId xmlns:p14="http://schemas.microsoft.com/office/powerpoint/2010/main" xmlns="" val="324774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Acquire </a:t>
            </a:r>
            <a:r>
              <a:rPr lang="en-US" dirty="0" smtClean="0"/>
              <a:t>Data: Extracted Order Data</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772583" y="1559616"/>
            <a:ext cx="10515600" cy="1928651"/>
          </a:xfrm>
        </p:spPr>
        <p:txBody>
          <a:bodyPr/>
          <a:lstStyle/>
          <a:p>
            <a:r>
              <a:rPr lang="en-US" dirty="0" smtClean="0"/>
              <a:t>Query</a:t>
            </a:r>
          </a:p>
          <a:p>
            <a:pPr marL="863600" lvl="2" indent="0">
              <a:buNone/>
            </a:pPr>
            <a:r>
              <a:rPr lang="en-US" u="sng" dirty="0" smtClean="0"/>
              <a:t>Sales</a:t>
            </a:r>
            <a:r>
              <a:rPr lang="en-US" dirty="0" smtClean="0"/>
              <a:t> </a:t>
            </a:r>
            <a:r>
              <a:rPr lang="en-US" dirty="0"/>
              <a:t>(CustomerName, Contact, Title, Bill Year, Number Orders, Units, Revenue, </a:t>
            </a:r>
            <a:r>
              <a:rPr lang="en-US" dirty="0" smtClean="0"/>
              <a:t>Source, PartNumber</a:t>
            </a:r>
            <a:r>
              <a:rPr lang="en-US" dirty="0"/>
              <a:t>)</a:t>
            </a:r>
          </a:p>
          <a:p>
            <a:pPr marL="863600" lvl="2" indent="0">
              <a:buNone/>
            </a:pPr>
            <a:r>
              <a:rPr lang="en-US" u="sng" dirty="0"/>
              <a:t>Part</a:t>
            </a:r>
            <a:r>
              <a:rPr lang="en-US" dirty="0"/>
              <a:t> (PartNumber, Shipping Weight, Vendor)</a:t>
            </a:r>
          </a:p>
        </p:txBody>
      </p:sp>
      <p:grpSp>
        <p:nvGrpSpPr>
          <p:cNvPr id="7" name="Group 4"/>
          <p:cNvGrpSpPr>
            <a:grpSpLocks noChangeAspect="1"/>
          </p:cNvGrpSpPr>
          <p:nvPr/>
        </p:nvGrpSpPr>
        <p:grpSpPr bwMode="auto">
          <a:xfrm>
            <a:off x="827088" y="3584575"/>
            <a:ext cx="10461095" cy="2125663"/>
            <a:chOff x="521" y="2258"/>
            <a:chExt cx="6624" cy="1339"/>
          </a:xfrm>
        </p:grpSpPr>
        <p:sp>
          <p:nvSpPr>
            <p:cNvPr id="9" name="AutoShape 3"/>
            <p:cNvSpPr>
              <a:spLocks noChangeAspect="1" noChangeArrowheads="1" noTextEdit="1"/>
            </p:cNvSpPr>
            <p:nvPr/>
          </p:nvSpPr>
          <p:spPr bwMode="auto">
            <a:xfrm>
              <a:off x="521" y="2258"/>
              <a:ext cx="6624" cy="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1" y="2258"/>
              <a:ext cx="6632" cy="1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7479533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2898</Words>
  <Application>Microsoft Office PowerPoint</Application>
  <PresentationFormat>Custom</PresentationFormat>
  <Paragraphs>309</Paragraphs>
  <Slides>45</Slides>
  <Notes>39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emis7e</vt:lpstr>
      <vt:lpstr>Chapter 9</vt:lpstr>
      <vt:lpstr>“Data Analysis, Where You Don’t Know the Second Question to Ask Until You See the Answer to the First One.”</vt:lpstr>
      <vt:lpstr>Study Questions</vt:lpstr>
      <vt:lpstr>Q1: How Do Organizations Use Business Intelligence (BI) Systems?</vt:lpstr>
      <vt:lpstr>Sample of Uses of Business Intelligence</vt:lpstr>
      <vt:lpstr>What Are Typical Uses for BI?</vt:lpstr>
      <vt:lpstr>Q2: What Are the Three Primary Activities in the BI Process?</vt:lpstr>
      <vt:lpstr>Using Business Intelligence to Find Candidate Parts at Falcon Security</vt:lpstr>
      <vt:lpstr>Acquire Data: Extracted Order Data</vt:lpstr>
      <vt:lpstr>Sample Extracted Data: Part Table</vt:lpstr>
      <vt:lpstr>Joining Order Extract and Filtered Parts Tables</vt:lpstr>
      <vt:lpstr>Sample Orders and Parts View Data</vt:lpstr>
      <vt:lpstr>Creating Customer Summary Query</vt:lpstr>
      <vt:lpstr>Customer Summary</vt:lpstr>
      <vt:lpstr>Qualifying Parts Query Design</vt:lpstr>
      <vt:lpstr>Publish Results: Qualifying Parts Query Results</vt:lpstr>
      <vt:lpstr>Publish Results: Sales History for Selected Parts </vt:lpstr>
      <vt:lpstr>Q3: How Do Organizations Use Data Warehouses and Data Marts to Acquire Data?</vt:lpstr>
      <vt:lpstr>Components of a Data Warehouse</vt:lpstr>
      <vt:lpstr>Examples of Consumer Data That Can Be Purchased </vt:lpstr>
      <vt:lpstr>Possible Problems with Source Data</vt:lpstr>
      <vt:lpstr>Data Warehouses Versus Data Marts</vt:lpstr>
      <vt:lpstr>Q4:  What are Three Techniques for Processing BI Data?</vt:lpstr>
      <vt:lpstr>Reporting Analysis</vt:lpstr>
      <vt:lpstr>Data Mining</vt:lpstr>
      <vt:lpstr>Two Broad Categories of Data Mining</vt:lpstr>
      <vt:lpstr>Supervised Data Mining</vt:lpstr>
      <vt:lpstr>BigData</vt:lpstr>
      <vt:lpstr>MapReduce Processing Summary</vt:lpstr>
      <vt:lpstr>Google Trends on the Term Web 2.0</vt:lpstr>
      <vt:lpstr>Hadoop</vt:lpstr>
      <vt:lpstr>Q5: What Are the Alternatives for Publishing BI?</vt:lpstr>
      <vt:lpstr>What Are the Two Functions of a BI Server?</vt:lpstr>
      <vt:lpstr>How Does the Knowledge in This Chapter Help You?</vt:lpstr>
      <vt:lpstr>Ethics Guide: Unseen Cyberazzi</vt:lpstr>
      <vt:lpstr>Ethics Guide: Unseen Cyberazzi (cont'd)</vt:lpstr>
      <vt:lpstr>Ethics Guide: Unseen Cyberazzi (cont'd)</vt:lpstr>
      <vt:lpstr>Guide: Semantic Security</vt:lpstr>
      <vt:lpstr>Active Review</vt:lpstr>
      <vt:lpstr>Case Study 9: Hadoop the Cookie Cutter</vt:lpstr>
      <vt:lpstr>Case Study 9: Hadoop the Cookie Cutter (cont'd)</vt:lpstr>
      <vt:lpstr>FireFox Lightbeam: Start Up Display</vt:lpstr>
      <vt:lpstr>Cookies After Visiting MSN.com and Gmail</vt:lpstr>
      <vt:lpstr>Five Sites Visited Yield 27 Third Parties</vt:lpstr>
      <vt:lpstr>Sites Connected to Doubleclick</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2013-11-14T01:52:34Z</dcterms:created>
  <dcterms:modified xsi:type="dcterms:W3CDTF">2016-06-10T09:20:52Z</dcterms:modified>
</cp:coreProperties>
</file>